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5" r:id="rId2"/>
    <p:sldMasterId id="2147483706" r:id="rId3"/>
  </p:sldMasterIdLst>
  <p:notesMasterIdLst>
    <p:notesMasterId r:id="rId54"/>
  </p:notesMasterIdLst>
  <p:sldIdLst>
    <p:sldId id="257" r:id="rId4"/>
    <p:sldId id="261" r:id="rId5"/>
    <p:sldId id="262" r:id="rId6"/>
    <p:sldId id="263" r:id="rId7"/>
    <p:sldId id="264" r:id="rId8"/>
    <p:sldId id="265" r:id="rId9"/>
    <p:sldId id="266" r:id="rId10"/>
    <p:sldId id="267" r:id="rId11"/>
    <p:sldId id="268" r:id="rId12"/>
    <p:sldId id="270" r:id="rId13"/>
    <p:sldId id="271" r:id="rId14"/>
    <p:sldId id="272" r:id="rId15"/>
    <p:sldId id="273" r:id="rId16"/>
    <p:sldId id="27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Lst>
  <p:sldSz cx="9144000" cy="5143500" type="screen16x9"/>
  <p:notesSz cx="6858000" cy="9144000"/>
  <p:embeddedFontLst>
    <p:embeddedFont>
      <p:font typeface="DM Sans" pitchFamily="2" charset="0"/>
      <p:regular r:id="rId55"/>
      <p:bold r:id="rId56"/>
      <p:italic r:id="rId57"/>
      <p:boldItalic r:id="rId58"/>
    </p:embeddedFont>
    <p:embeddedFont>
      <p:font typeface="Helvetica Neue Light"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6db9d2c0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6db9d2c0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f944f1a91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f944f1a91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f944f1a91_0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f944f1a91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3f944f1a91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3f944f1a91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3f944f1a91_0_1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3f944f1a91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3f944f1a91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3f944f1a91_0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43e77e39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43e77e39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3f944f1a91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3f944f1a91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f944f1a91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3f944f1a91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f944f1a91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3f944f1a91_0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f944f1a91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3f944f1a91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3f944f1a9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3f944f1a9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f944f1a91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f944f1a91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f944f1a91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f944f1a91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3f944f1a91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3f944f1a91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3f944f1a91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3f944f1a91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3f944f1a91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3f944f1a91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3f944f1a91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3f944f1a91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3f944f1a91_0_1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3f944f1a91_0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3f944f1a91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3f944f1a91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f944f1a91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f944f1a91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f944f1a91_0_1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3f944f1a91_0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f944f1a9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f944f1a9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f944f1a91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f944f1a91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f944f1a91_0_1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3f944f1a91_0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f944f1a91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3f944f1a91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f944f1a91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3f944f1a91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f944f1a91_0_1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f944f1a91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40f1502f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40f1502f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40f1502f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40f1502f4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3f944f1a91_0_2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3f944f1a91_0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f944f1a91_0_2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f944f1a91_0_2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3f944f1a91_0_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3f944f1a91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f944f1a9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3f944f1a9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3f944f1a91_0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3f944f1a91_0_2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3f944f1a91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3f944f1a91_0_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3f944f1a91_0_2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3f944f1a91_0_2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3764ac1fb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3764ac1fb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45b8f2a35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45b8f2a35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3764ac1fb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3764ac1fb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3764ac1fb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3764ac1fb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3764ac1fb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3764ac1fb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764ac1fb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764ac1fb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3e77e39a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3e77e39a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3f944f1a9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3f944f1a9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3e77e39ad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3e77e39a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accent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f944f1a9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f944f1a9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f944f1a91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3f944f1a9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f944f1a91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f944f1a91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3f944f1a9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3f944f1a9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03" name="Google Shape;103;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7" name="Google Shape;10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11" name="Google Shape;11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14" name="Google Shape;11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15" name="Google Shape;11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16" name="Google Shape;1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19" name="Google Shape;119;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22" name="Google Shape;12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23" name="Google Shape;12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26" name="Google Shape;12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30" name="Google Shape;13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2" name="Google Shape;13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3"/>
        <p:cNvGrpSpPr/>
        <p:nvPr/>
      </p:nvGrpSpPr>
      <p:grpSpPr>
        <a:xfrm>
          <a:off x="0" y="0"/>
          <a:ext cx="0" cy="0"/>
          <a:chOff x="0" y="0"/>
          <a:chExt cx="0" cy="0"/>
        </a:xfrm>
      </p:grpSpPr>
      <p:sp>
        <p:nvSpPr>
          <p:cNvPr id="134" name="Google Shape;134;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35" name="Google Shape;13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6"/>
        <p:cNvGrpSpPr/>
        <p:nvPr/>
      </p:nvGrpSpPr>
      <p:grpSpPr>
        <a:xfrm>
          <a:off x="0" y="0"/>
          <a:ext cx="0" cy="0"/>
          <a:chOff x="0" y="0"/>
          <a:chExt cx="0" cy="0"/>
        </a:xfrm>
      </p:grpSpPr>
      <p:sp>
        <p:nvSpPr>
          <p:cNvPr id="137" name="Google Shape;137;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38" name="Google Shape;138;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39" name="Google Shape;139;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48"/>
        <p:cNvGrpSpPr/>
        <p:nvPr/>
      </p:nvGrpSpPr>
      <p:grpSpPr>
        <a:xfrm>
          <a:off x="0" y="0"/>
          <a:ext cx="0" cy="0"/>
          <a:chOff x="0" y="0"/>
          <a:chExt cx="0" cy="0"/>
        </a:xfrm>
      </p:grpSpPr>
      <p:pic>
        <p:nvPicPr>
          <p:cNvPr id="149" name="Google Shape;149;p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50"/>
        <p:cNvGrpSpPr/>
        <p:nvPr/>
      </p:nvGrpSpPr>
      <p:grpSpPr>
        <a:xfrm>
          <a:off x="0" y="0"/>
          <a:ext cx="0" cy="0"/>
          <a:chOff x="0" y="0"/>
          <a:chExt cx="0" cy="0"/>
        </a:xfrm>
      </p:grpSpPr>
      <p:pic>
        <p:nvPicPr>
          <p:cNvPr id="151" name="Google Shape;151;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54"/>
        <p:cNvGrpSpPr/>
        <p:nvPr/>
      </p:nvGrpSpPr>
      <p:grpSpPr>
        <a:xfrm>
          <a:off x="0" y="0"/>
          <a:ext cx="0" cy="0"/>
          <a:chOff x="0" y="0"/>
          <a:chExt cx="0" cy="0"/>
        </a:xfrm>
      </p:grpSpPr>
      <p:pic>
        <p:nvPicPr>
          <p:cNvPr id="155" name="Google Shape;155;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4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62"/>
        <p:cNvGrpSpPr/>
        <p:nvPr/>
      </p:nvGrpSpPr>
      <p:grpSpPr>
        <a:xfrm>
          <a:off x="0" y="0"/>
          <a:ext cx="0" cy="0"/>
          <a:chOff x="0" y="0"/>
          <a:chExt cx="0" cy="0"/>
        </a:xfrm>
      </p:grpSpPr>
      <p:sp>
        <p:nvSpPr>
          <p:cNvPr id="163" name="Google Shape;163;p4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4" name="Google Shape;164;p4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65" name="Google Shape;165;p4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66"/>
        <p:cNvGrpSpPr/>
        <p:nvPr/>
      </p:nvGrpSpPr>
      <p:grpSpPr>
        <a:xfrm>
          <a:off x="0" y="0"/>
          <a:ext cx="0" cy="0"/>
          <a:chOff x="0" y="0"/>
          <a:chExt cx="0" cy="0"/>
        </a:xfrm>
      </p:grpSpPr>
      <p:pic>
        <p:nvPicPr>
          <p:cNvPr id="167" name="Google Shape;167;p4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70"/>
        <p:cNvGrpSpPr/>
        <p:nvPr/>
      </p:nvGrpSpPr>
      <p:grpSpPr>
        <a:xfrm>
          <a:off x="0" y="0"/>
          <a:ext cx="0" cy="0"/>
          <a:chOff x="0" y="0"/>
          <a:chExt cx="0" cy="0"/>
        </a:xfrm>
      </p:grpSpPr>
      <p:pic>
        <p:nvPicPr>
          <p:cNvPr id="171" name="Google Shape;171;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72"/>
        <p:cNvGrpSpPr/>
        <p:nvPr/>
      </p:nvGrpSpPr>
      <p:grpSpPr>
        <a:xfrm>
          <a:off x="0" y="0"/>
          <a:ext cx="0" cy="0"/>
          <a:chOff x="0" y="0"/>
          <a:chExt cx="0" cy="0"/>
        </a:xfrm>
      </p:grpSpPr>
      <p:pic>
        <p:nvPicPr>
          <p:cNvPr id="173" name="Google Shape;173;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76"/>
        <p:cNvGrpSpPr/>
        <p:nvPr/>
      </p:nvGrpSpPr>
      <p:grpSpPr>
        <a:xfrm>
          <a:off x="0" y="0"/>
          <a:ext cx="0" cy="0"/>
          <a:chOff x="0" y="0"/>
          <a:chExt cx="0" cy="0"/>
        </a:xfrm>
      </p:grpSpPr>
      <p:pic>
        <p:nvPicPr>
          <p:cNvPr id="177" name="Google Shape;177;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54"/>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1"/>
        <p:cNvGrpSpPr/>
        <p:nvPr/>
      </p:nvGrpSpPr>
      <p:grpSpPr>
        <a:xfrm>
          <a:off x="0" y="0"/>
          <a:ext cx="0" cy="0"/>
          <a:chOff x="0" y="0"/>
          <a:chExt cx="0" cy="0"/>
        </a:xfrm>
      </p:grpSpPr>
      <p:pic>
        <p:nvPicPr>
          <p:cNvPr id="182" name="Google Shape;182;p5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183"/>
        <p:cNvGrpSpPr/>
        <p:nvPr/>
      </p:nvGrpSpPr>
      <p:grpSpPr>
        <a:xfrm>
          <a:off x="0" y="0"/>
          <a:ext cx="0" cy="0"/>
          <a:chOff x="0" y="0"/>
          <a:chExt cx="0" cy="0"/>
        </a:xfrm>
      </p:grpSpPr>
      <p:pic>
        <p:nvPicPr>
          <p:cNvPr id="184" name="Google Shape;184;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7"/>
        <p:cNvGrpSpPr/>
        <p:nvPr/>
      </p:nvGrpSpPr>
      <p:grpSpPr>
        <a:xfrm>
          <a:off x="0" y="0"/>
          <a:ext cx="0" cy="0"/>
          <a:chOff x="0" y="0"/>
          <a:chExt cx="0" cy="0"/>
        </a:xfrm>
      </p:grpSpPr>
      <p:sp>
        <p:nvSpPr>
          <p:cNvPr id="188" name="Google Shape;18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0" name="Google Shape;19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7"/>
        <p:cNvGrpSpPr/>
        <p:nvPr/>
      </p:nvGrpSpPr>
      <p:grpSpPr>
        <a:xfrm>
          <a:off x="0" y="0"/>
          <a:ext cx="0" cy="0"/>
          <a:chOff x="0" y="0"/>
          <a:chExt cx="0" cy="0"/>
        </a:xfrm>
      </p:grpSpPr>
      <p:sp>
        <p:nvSpPr>
          <p:cNvPr id="98" name="Google Shape;9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9" name="Google Shape;9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0" name="Google Shape;10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5" r:id="rId12"/>
    <p:sldLayoutId id="2147483686" r:id="rId13"/>
    <p:sldLayoutId id="2147483687" r:id="rId14"/>
    <p:sldLayoutId id="2147483688" r:id="rId15"/>
    <p:sldLayoutId id="214748368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8"/>
        <p:cNvGrpSpPr/>
        <p:nvPr/>
      </p:nvGrpSpPr>
      <p:grpSpPr>
        <a:xfrm>
          <a:off x="0" y="0"/>
          <a:ext cx="0" cy="0"/>
          <a:chOff x="0" y="0"/>
          <a:chExt cx="0" cy="0"/>
        </a:xfrm>
      </p:grpSpPr>
      <p:sp>
        <p:nvSpPr>
          <p:cNvPr id="159" name="Google Shape;159;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0" name="Google Shape;160;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61" name="Google Shape;161;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1" r:id="rId11"/>
    <p:sldLayoutId id="214748370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hyperlink" Target="https://docs.google.com/presentation/d/1Uf8RfbatuKKUo2O3QyUX0XUcqSmcuQ-UeCRk6QSniVo/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6.xml"/><Relationship Id="rId6" Type="http://schemas.openxmlformats.org/officeDocument/2006/relationships/hyperlink" Target="https://docs.python.org/es/3/tutorial/venv.html" TargetMode="External"/><Relationship Id="rId5" Type="http://schemas.openxmlformats.org/officeDocument/2006/relationships/hyperlink" Target="https://docs.python.org/es/3.8/library/venv.html#:~:text=Un%20entorno%20virtual%20es%20un,parte%20de%20tu%20sistema%20operativo" TargetMode="External"/><Relationship Id="rId4" Type="http://schemas.openxmlformats.org/officeDocument/2006/relationships/hyperlink" Target="https://developer.mozilla.org/es/docs/Learn/Server-side/Djang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hyperlink" Target="https://codigofacilito.com/articulos/mvc-model-view-controller-explicad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1"/>
          <p:cNvSpPr txBox="1"/>
          <p:nvPr/>
        </p:nvSpPr>
        <p:spPr>
          <a:xfrm>
            <a:off x="1461288" y="12787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Django</a:t>
            </a:r>
            <a:endParaRPr sz="4000" b="1">
              <a:solidFill>
                <a:schemeClr val="dk1"/>
              </a:solidFill>
              <a:latin typeface="DM Sans"/>
              <a:ea typeface="DM Sans"/>
              <a:cs typeface="DM Sans"/>
              <a:sym typeface="DM Sans"/>
            </a:endParaRPr>
          </a:p>
        </p:txBody>
      </p:sp>
      <p:sp>
        <p:nvSpPr>
          <p:cNvPr id="204" name="Google Shape;204;p61"/>
          <p:cNvSpPr txBox="1"/>
          <p:nvPr/>
        </p:nvSpPr>
        <p:spPr>
          <a:xfrm>
            <a:off x="985725" y="2266450"/>
            <a:ext cx="7329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dk1"/>
                </a:solidFill>
                <a:latin typeface="DM Sans"/>
                <a:ea typeface="DM Sans"/>
                <a:cs typeface="DM Sans"/>
                <a:sym typeface="DM Sans"/>
              </a:rPr>
              <a:t>¿Recuerdas que la clase pasada te pedimos que instales Django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205" name="Google Shape;205;p61"/>
          <p:cNvGrpSpPr/>
          <p:nvPr/>
        </p:nvGrpSpPr>
        <p:grpSpPr>
          <a:xfrm>
            <a:off x="475501" y="619523"/>
            <a:ext cx="738900" cy="738900"/>
            <a:chOff x="473351" y="619523"/>
            <a:chExt cx="738900" cy="738900"/>
          </a:xfrm>
        </p:grpSpPr>
        <p:sp>
          <p:nvSpPr>
            <p:cNvPr id="206" name="Google Shape;206;p6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6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08" name="Google Shape;208;p61"/>
          <p:cNvSpPr txBox="1"/>
          <p:nvPr/>
        </p:nvSpPr>
        <p:spPr>
          <a:xfrm>
            <a:off x="627150" y="3778650"/>
            <a:ext cx="727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
        <p:nvSpPr>
          <p:cNvPr id="209" name="Google Shape;209;p61"/>
          <p:cNvSpPr txBox="1"/>
          <p:nvPr/>
        </p:nvSpPr>
        <p:spPr>
          <a:xfrm>
            <a:off x="3318300" y="4394250"/>
            <a:ext cx="2507400" cy="492600"/>
          </a:xfrm>
          <a:prstGeom prst="rect">
            <a:avLst/>
          </a:prstGeom>
          <a:noFill/>
          <a:ln w="9525" cap="flat" cmpd="sng">
            <a:solidFill>
              <a:srgbClr val="83AEFB"/>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sz="2000" u="sng">
                <a:solidFill>
                  <a:schemeClr val="hlink"/>
                </a:solidFill>
                <a:latin typeface="DM Sans"/>
                <a:ea typeface="DM Sans"/>
                <a:cs typeface="DM Sans"/>
                <a:sym typeface="DM Sans"/>
                <a:hlinkClick r:id="rId4"/>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74"/>
          <p:cNvGrpSpPr/>
          <p:nvPr/>
        </p:nvGrpSpPr>
        <p:grpSpPr>
          <a:xfrm>
            <a:off x="2172088" y="1852650"/>
            <a:ext cx="197100" cy="197100"/>
            <a:chOff x="2172088" y="1852650"/>
            <a:chExt cx="197100" cy="197100"/>
          </a:xfrm>
        </p:grpSpPr>
        <p:sp>
          <p:nvSpPr>
            <p:cNvPr id="323" name="Google Shape;323;p74"/>
            <p:cNvSpPr/>
            <p:nvPr/>
          </p:nvSpPr>
          <p:spPr>
            <a:xfrm>
              <a:off x="2172088" y="1852650"/>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4"/>
            <p:cNvSpPr/>
            <p:nvPr/>
          </p:nvSpPr>
          <p:spPr>
            <a:xfrm>
              <a:off x="2227138" y="1907700"/>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74"/>
          <p:cNvGrpSpPr/>
          <p:nvPr/>
        </p:nvGrpSpPr>
        <p:grpSpPr>
          <a:xfrm>
            <a:off x="2172088" y="2455775"/>
            <a:ext cx="197100" cy="197100"/>
            <a:chOff x="2172088" y="2455775"/>
            <a:chExt cx="197100" cy="197100"/>
          </a:xfrm>
        </p:grpSpPr>
        <p:sp>
          <p:nvSpPr>
            <p:cNvPr id="326" name="Google Shape;326;p74"/>
            <p:cNvSpPr/>
            <p:nvPr/>
          </p:nvSpPr>
          <p:spPr>
            <a:xfrm>
              <a:off x="2172088" y="2455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4"/>
            <p:cNvSpPr/>
            <p:nvPr/>
          </p:nvSpPr>
          <p:spPr>
            <a:xfrm>
              <a:off x="2227138" y="2510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8" name="Google Shape;328;p74"/>
          <p:cNvCxnSpPr>
            <a:endCxn id="326" idx="0"/>
          </p:cNvCxnSpPr>
          <p:nvPr/>
        </p:nvCxnSpPr>
        <p:spPr>
          <a:xfrm>
            <a:off x="2270638" y="2049875"/>
            <a:ext cx="0" cy="405900"/>
          </a:xfrm>
          <a:prstGeom prst="straightConnector1">
            <a:avLst/>
          </a:prstGeom>
          <a:noFill/>
          <a:ln w="9525" cap="flat" cmpd="sng">
            <a:solidFill>
              <a:srgbClr val="DEFC52"/>
            </a:solidFill>
            <a:prstDash val="solid"/>
            <a:round/>
            <a:headEnd type="none" w="med" len="med"/>
            <a:tailEnd type="none" w="med" len="med"/>
          </a:ln>
        </p:spPr>
      </p:cxnSp>
      <p:sp>
        <p:nvSpPr>
          <p:cNvPr id="329" name="Google Shape;329;p74"/>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Pasos para crear nuestro proyecto</a:t>
            </a:r>
            <a:endParaRPr sz="4000" b="1" dirty="0">
              <a:solidFill>
                <a:schemeClr val="dk1"/>
              </a:solidFill>
              <a:latin typeface="DM Sans"/>
              <a:ea typeface="DM Sans"/>
              <a:cs typeface="DM Sans"/>
              <a:sym typeface="DM Sans"/>
            </a:endParaRPr>
          </a:p>
        </p:txBody>
      </p:sp>
      <p:sp>
        <p:nvSpPr>
          <p:cNvPr id="330" name="Google Shape;330;p74"/>
          <p:cNvSpPr txBox="1"/>
          <p:nvPr/>
        </p:nvSpPr>
        <p:spPr>
          <a:xfrm>
            <a:off x="2690573" y="1731413"/>
            <a:ext cx="42813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dirty="0">
                <a:solidFill>
                  <a:schemeClr val="dk1"/>
                </a:solidFill>
                <a:highlight>
                  <a:schemeClr val="lt1"/>
                </a:highlight>
                <a:latin typeface="DM Sans"/>
                <a:ea typeface="DM Sans"/>
                <a:cs typeface="DM Sans"/>
                <a:sym typeface="DM Sans"/>
              </a:rPr>
              <a:t>1. </a:t>
            </a:r>
            <a:r>
              <a:rPr lang="es" sz="1350" dirty="0">
                <a:solidFill>
                  <a:schemeClr val="dk1"/>
                </a:solidFill>
                <a:highlight>
                  <a:schemeClr val="lt1"/>
                </a:highlight>
                <a:latin typeface="DM Sans"/>
                <a:ea typeface="DM Sans"/>
                <a:cs typeface="DM Sans"/>
                <a:sym typeface="DM Sans"/>
              </a:rPr>
              <a:t>Crear una carpeta, en mi caso, escritorio, </a:t>
            </a:r>
            <a:r>
              <a:rPr lang="es" sz="1350" dirty="0">
                <a:solidFill>
                  <a:schemeClr val="dk1"/>
                </a:solidFill>
                <a:highlight>
                  <a:srgbClr val="EAFF6A"/>
                </a:highlight>
                <a:latin typeface="DM Sans"/>
                <a:ea typeface="DM Sans"/>
                <a:cs typeface="DM Sans"/>
                <a:sym typeface="DM Sans"/>
              </a:rPr>
              <a:t>PythonProyecto1</a:t>
            </a:r>
            <a:endParaRPr sz="1350" dirty="0">
              <a:solidFill>
                <a:schemeClr val="dk1"/>
              </a:solidFill>
              <a:highlight>
                <a:srgbClr val="EAFF6A"/>
              </a:highlight>
              <a:latin typeface="DM Sans"/>
              <a:ea typeface="DM Sans"/>
              <a:cs typeface="DM Sans"/>
              <a:sym typeface="DM Sans"/>
            </a:endParaRPr>
          </a:p>
        </p:txBody>
      </p:sp>
      <p:sp>
        <p:nvSpPr>
          <p:cNvPr id="331" name="Google Shape;331;p74"/>
          <p:cNvSpPr txBox="1"/>
          <p:nvPr/>
        </p:nvSpPr>
        <p:spPr>
          <a:xfrm>
            <a:off x="2690573" y="2334538"/>
            <a:ext cx="42813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2000"/>
              <a:buFont typeface="Arial"/>
              <a:buNone/>
            </a:pPr>
            <a:r>
              <a:rPr lang="es" sz="1350" b="1">
                <a:solidFill>
                  <a:schemeClr val="dk1"/>
                </a:solidFill>
                <a:highlight>
                  <a:schemeClr val="lt1"/>
                </a:highlight>
                <a:latin typeface="DM Sans"/>
                <a:ea typeface="DM Sans"/>
                <a:cs typeface="DM Sans"/>
                <a:sym typeface="DM Sans"/>
              </a:rPr>
              <a:t>2. </a:t>
            </a:r>
            <a:r>
              <a:rPr lang="es" sz="1350">
                <a:solidFill>
                  <a:schemeClr val="dk1"/>
                </a:solidFill>
                <a:highlight>
                  <a:schemeClr val="lt1"/>
                </a:highlight>
                <a:latin typeface="DM Sans"/>
                <a:ea typeface="DM Sans"/>
                <a:cs typeface="DM Sans"/>
                <a:sym typeface="DM Sans"/>
              </a:rPr>
              <a:t>Iniciar VSC o tu editor ( o incluso cmd) y pararte en esa carpeta.</a:t>
            </a:r>
            <a:endParaRPr sz="1350">
              <a:solidFill>
                <a:schemeClr val="dk1"/>
              </a:solidFill>
              <a:latin typeface="DM Sans"/>
              <a:ea typeface="DM Sans"/>
              <a:cs typeface="DM Sans"/>
              <a:sym typeface="DM Sans"/>
            </a:endParaRPr>
          </a:p>
        </p:txBody>
      </p:sp>
      <p:grpSp>
        <p:nvGrpSpPr>
          <p:cNvPr id="332" name="Google Shape;332;p74"/>
          <p:cNvGrpSpPr/>
          <p:nvPr/>
        </p:nvGrpSpPr>
        <p:grpSpPr>
          <a:xfrm>
            <a:off x="2172088" y="3082350"/>
            <a:ext cx="197100" cy="197100"/>
            <a:chOff x="2172088" y="3058775"/>
            <a:chExt cx="197100" cy="197100"/>
          </a:xfrm>
        </p:grpSpPr>
        <p:sp>
          <p:nvSpPr>
            <p:cNvPr id="333" name="Google Shape;333;p74"/>
            <p:cNvSpPr/>
            <p:nvPr/>
          </p:nvSpPr>
          <p:spPr>
            <a:xfrm>
              <a:off x="2172088" y="3058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4"/>
            <p:cNvSpPr/>
            <p:nvPr/>
          </p:nvSpPr>
          <p:spPr>
            <a:xfrm>
              <a:off x="2227138" y="3113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 name="Google Shape;335;p74"/>
          <p:cNvCxnSpPr>
            <a:endCxn id="333" idx="0"/>
          </p:cNvCxnSpPr>
          <p:nvPr/>
        </p:nvCxnSpPr>
        <p:spPr>
          <a:xfrm>
            <a:off x="2270638" y="2676450"/>
            <a:ext cx="0" cy="405900"/>
          </a:xfrm>
          <a:prstGeom prst="straightConnector1">
            <a:avLst/>
          </a:prstGeom>
          <a:noFill/>
          <a:ln w="9525" cap="flat" cmpd="sng">
            <a:solidFill>
              <a:srgbClr val="DEFC52"/>
            </a:solidFill>
            <a:prstDash val="solid"/>
            <a:round/>
            <a:headEnd type="none" w="med" len="med"/>
            <a:tailEnd type="none" w="med" len="med"/>
          </a:ln>
        </p:spPr>
      </p:cxnSp>
      <p:sp>
        <p:nvSpPr>
          <p:cNvPr id="336" name="Google Shape;336;p74"/>
          <p:cNvSpPr txBox="1"/>
          <p:nvPr/>
        </p:nvSpPr>
        <p:spPr>
          <a:xfrm>
            <a:off x="2690573" y="2984688"/>
            <a:ext cx="42813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2000"/>
              <a:buFont typeface="Arial"/>
              <a:buNone/>
            </a:pPr>
            <a:r>
              <a:rPr lang="es" sz="1350" b="1" dirty="0">
                <a:solidFill>
                  <a:schemeClr val="dk1"/>
                </a:solidFill>
                <a:highlight>
                  <a:schemeClr val="lt1"/>
                </a:highlight>
                <a:latin typeface="DM Sans"/>
                <a:ea typeface="DM Sans"/>
                <a:cs typeface="DM Sans"/>
                <a:sym typeface="DM Sans"/>
              </a:rPr>
              <a:t>3. </a:t>
            </a:r>
            <a:r>
              <a:rPr lang="es" sz="1350" dirty="0">
                <a:solidFill>
                  <a:schemeClr val="dk1"/>
                </a:solidFill>
                <a:highlight>
                  <a:schemeClr val="lt1"/>
                </a:highlight>
                <a:latin typeface="DM Sans"/>
                <a:ea typeface="DM Sans"/>
                <a:cs typeface="DM Sans"/>
                <a:sym typeface="DM Sans"/>
              </a:rPr>
              <a:t>Escribir </a:t>
            </a:r>
            <a:r>
              <a:rPr lang="es" sz="1350" b="1" dirty="0">
                <a:solidFill>
                  <a:schemeClr val="dk1"/>
                </a:solidFill>
                <a:highlight>
                  <a:srgbClr val="EAFF6A"/>
                </a:highlight>
                <a:latin typeface="DM Sans"/>
                <a:ea typeface="DM Sans"/>
                <a:cs typeface="DM Sans"/>
                <a:sym typeface="DM Sans"/>
              </a:rPr>
              <a:t>django-admin startproject Proyecto1</a:t>
            </a:r>
            <a:endParaRPr sz="1350" b="1" dirty="0">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None/>
            </a:pPr>
            <a:endParaRPr sz="1350" b="1" dirty="0">
              <a:solidFill>
                <a:schemeClr val="dk1"/>
              </a:solidFill>
              <a:latin typeface="DM Sans"/>
              <a:ea typeface="DM Sans"/>
              <a:cs typeface="DM Sans"/>
              <a:sym typeface="DM Sans"/>
            </a:endParaRPr>
          </a:p>
        </p:txBody>
      </p:sp>
      <p:sp>
        <p:nvSpPr>
          <p:cNvPr id="337" name="Google Shape;337;p74"/>
          <p:cNvSpPr txBox="1"/>
          <p:nvPr/>
        </p:nvSpPr>
        <p:spPr>
          <a:xfrm>
            <a:off x="734775" y="3839250"/>
            <a:ext cx="7862100" cy="392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2000"/>
              <a:buFont typeface="Arial"/>
              <a:buNone/>
            </a:pPr>
            <a:r>
              <a:rPr lang="es" sz="1350" b="1">
                <a:solidFill>
                  <a:schemeClr val="dk1"/>
                </a:solidFill>
                <a:latin typeface="DM Sans"/>
                <a:ea typeface="DM Sans"/>
                <a:cs typeface="DM Sans"/>
                <a:sym typeface="DM Sans"/>
              </a:rPr>
              <a:t>“Donde Proyecto1 será una nueva carpeta que se creará en PythonProyecto1”</a:t>
            </a:r>
            <a:endParaRPr sz="1350" b="1">
              <a:solidFill>
                <a:schemeClr val="dk1"/>
              </a:solidFill>
              <a:latin typeface="DM Sans"/>
              <a:ea typeface="DM Sans"/>
              <a:cs typeface="DM Sans"/>
              <a:sym typeface="DM Sans"/>
            </a:endParaRPr>
          </a:p>
        </p:txBody>
      </p:sp>
      <p:grpSp>
        <p:nvGrpSpPr>
          <p:cNvPr id="338" name="Google Shape;338;p74"/>
          <p:cNvGrpSpPr/>
          <p:nvPr/>
        </p:nvGrpSpPr>
        <p:grpSpPr>
          <a:xfrm>
            <a:off x="8326376" y="68423"/>
            <a:ext cx="738900" cy="738900"/>
            <a:chOff x="473351" y="619523"/>
            <a:chExt cx="738900" cy="738900"/>
          </a:xfrm>
        </p:grpSpPr>
        <p:sp>
          <p:nvSpPr>
            <p:cNvPr id="339" name="Google Shape;33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7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75"/>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Pasos para crear nuestro proyecto</a:t>
            </a:r>
            <a:endParaRPr sz="4000" b="1">
              <a:solidFill>
                <a:schemeClr val="dk1"/>
              </a:solidFill>
              <a:latin typeface="DM Sans"/>
              <a:ea typeface="DM Sans"/>
              <a:cs typeface="DM Sans"/>
              <a:sym typeface="DM Sans"/>
            </a:endParaRPr>
          </a:p>
        </p:txBody>
      </p:sp>
      <p:sp>
        <p:nvSpPr>
          <p:cNvPr id="346" name="Google Shape;346;p75"/>
          <p:cNvSpPr txBox="1"/>
          <p:nvPr/>
        </p:nvSpPr>
        <p:spPr>
          <a:xfrm>
            <a:off x="4846275" y="1734450"/>
            <a:ext cx="4078800" cy="405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000"/>
              <a:buFont typeface="Arial"/>
              <a:buNone/>
            </a:pPr>
            <a:r>
              <a:rPr lang="es" sz="1350">
                <a:solidFill>
                  <a:schemeClr val="dk1"/>
                </a:solidFill>
                <a:latin typeface="DM Sans"/>
                <a:ea typeface="DM Sans"/>
                <a:cs typeface="DM Sans"/>
                <a:sym typeface="DM Sans"/>
              </a:rPr>
              <a:t>Hasta acá deberíamos tener algo así. </a:t>
            </a:r>
            <a:endParaRPr sz="1350">
              <a:solidFill>
                <a:schemeClr val="dk1"/>
              </a:solidFill>
              <a:latin typeface="DM Sans"/>
              <a:ea typeface="DM Sans"/>
              <a:cs typeface="DM Sans"/>
              <a:sym typeface="DM Sans"/>
            </a:endParaRPr>
          </a:p>
        </p:txBody>
      </p:sp>
      <p:pic>
        <p:nvPicPr>
          <p:cNvPr id="347" name="Google Shape;347;p75"/>
          <p:cNvPicPr preferRelativeResize="0"/>
          <p:nvPr/>
        </p:nvPicPr>
        <p:blipFill rotWithShape="1">
          <a:blip r:embed="rId3">
            <a:alphaModFix/>
          </a:blip>
          <a:srcRect l="51649" t="6979" r="20898" b="48733"/>
          <a:stretch/>
        </p:blipFill>
        <p:spPr>
          <a:xfrm>
            <a:off x="493350" y="1539400"/>
            <a:ext cx="4078648" cy="2064699"/>
          </a:xfrm>
          <a:prstGeom prst="rect">
            <a:avLst/>
          </a:prstGeom>
          <a:noFill/>
          <a:ln>
            <a:noFill/>
          </a:ln>
        </p:spPr>
      </p:pic>
      <p:pic>
        <p:nvPicPr>
          <p:cNvPr id="348" name="Google Shape;348;p75"/>
          <p:cNvPicPr preferRelativeResize="0"/>
          <p:nvPr/>
        </p:nvPicPr>
        <p:blipFill>
          <a:blip r:embed="rId4">
            <a:alphaModFix/>
          </a:blip>
          <a:stretch>
            <a:fillRect/>
          </a:stretch>
        </p:blipFill>
        <p:spPr>
          <a:xfrm>
            <a:off x="493350" y="3807475"/>
            <a:ext cx="4078650" cy="1102275"/>
          </a:xfrm>
          <a:prstGeom prst="rect">
            <a:avLst/>
          </a:prstGeom>
          <a:noFill/>
          <a:ln>
            <a:noFill/>
          </a:ln>
        </p:spPr>
      </p:pic>
      <p:cxnSp>
        <p:nvCxnSpPr>
          <p:cNvPr id="349" name="Google Shape;349;p75"/>
          <p:cNvCxnSpPr/>
          <p:nvPr/>
        </p:nvCxnSpPr>
        <p:spPr>
          <a:xfrm flipH="1">
            <a:off x="4634500" y="3807487"/>
            <a:ext cx="801300" cy="493800"/>
          </a:xfrm>
          <a:prstGeom prst="straightConnector1">
            <a:avLst/>
          </a:prstGeom>
          <a:noFill/>
          <a:ln w="19050" cap="flat" cmpd="sng">
            <a:solidFill>
              <a:schemeClr val="accent5"/>
            </a:solidFill>
            <a:prstDash val="solid"/>
            <a:round/>
            <a:headEnd type="none" w="med" len="med"/>
            <a:tailEnd type="oval" w="med" len="med"/>
          </a:ln>
        </p:spPr>
      </p:cxnSp>
      <p:sp>
        <p:nvSpPr>
          <p:cNvPr id="350" name="Google Shape;350;p75"/>
          <p:cNvSpPr txBox="1"/>
          <p:nvPr/>
        </p:nvSpPr>
        <p:spPr>
          <a:xfrm>
            <a:off x="5498300" y="3113200"/>
            <a:ext cx="2988600" cy="12549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Con este comando se creará una carpeta y un archivo </a:t>
            </a:r>
            <a:r>
              <a:rPr lang="es" sz="1350">
                <a:solidFill>
                  <a:schemeClr val="dk1"/>
                </a:solidFill>
                <a:highlight>
                  <a:srgbClr val="EAFF6A"/>
                </a:highlight>
                <a:latin typeface="DM Sans"/>
                <a:ea typeface="DM Sans"/>
                <a:cs typeface="DM Sans"/>
                <a:sym typeface="DM Sans"/>
              </a:rPr>
              <a:t>manage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cxnSp>
        <p:nvCxnSpPr>
          <p:cNvPr id="351" name="Google Shape;351;p75"/>
          <p:cNvCxnSpPr/>
          <p:nvPr/>
        </p:nvCxnSpPr>
        <p:spPr>
          <a:xfrm flipH="1">
            <a:off x="4592325" y="2178200"/>
            <a:ext cx="1263900" cy="724200"/>
          </a:xfrm>
          <a:prstGeom prst="straightConnector1">
            <a:avLst/>
          </a:prstGeom>
          <a:noFill/>
          <a:ln w="19050" cap="flat" cmpd="sng">
            <a:solidFill>
              <a:schemeClr val="accent5"/>
            </a:solidFill>
            <a:prstDash val="solid"/>
            <a:round/>
            <a:headEnd type="none" w="med" len="med"/>
            <a:tailEnd type="oval" w="med" len="med"/>
          </a:ln>
        </p:spPr>
      </p:cxnSp>
      <p:grpSp>
        <p:nvGrpSpPr>
          <p:cNvPr id="352" name="Google Shape;352;p75"/>
          <p:cNvGrpSpPr/>
          <p:nvPr/>
        </p:nvGrpSpPr>
        <p:grpSpPr>
          <a:xfrm>
            <a:off x="8326376" y="68423"/>
            <a:ext cx="738900" cy="738900"/>
            <a:chOff x="473351" y="619523"/>
            <a:chExt cx="738900" cy="738900"/>
          </a:xfrm>
        </p:grpSpPr>
        <p:sp>
          <p:nvSpPr>
            <p:cNvPr id="353" name="Google Shape;353;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75"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6"/>
          <p:cNvSpPr txBox="1"/>
          <p:nvPr/>
        </p:nvSpPr>
        <p:spPr>
          <a:xfrm>
            <a:off x="454975" y="827025"/>
            <a:ext cx="7866600" cy="361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200" dirty="0">
                <a:solidFill>
                  <a:srgbClr val="EAFF6A"/>
                </a:solidFill>
                <a:latin typeface="DM Sans"/>
                <a:ea typeface="DM Sans"/>
                <a:cs typeface="DM Sans"/>
                <a:sym typeface="DM Sans"/>
              </a:rPr>
              <a:t>Manage </a:t>
            </a:r>
            <a:r>
              <a:rPr lang="es" sz="2200" dirty="0">
                <a:solidFill>
                  <a:schemeClr val="lt1"/>
                </a:solidFill>
                <a:latin typeface="DM Sans"/>
                <a:ea typeface="DM Sans"/>
                <a:cs typeface="DM Sans"/>
                <a:sym typeface="DM Sans"/>
              </a:rPr>
              <a:t>es importante porque nos permite interactuar con los proyectos, con algunos comandos muy simples. Por ejemplo: ayudas, migraciones, testeos, etc. </a:t>
            </a:r>
            <a:endParaRPr sz="2200" dirty="0">
              <a:solidFill>
                <a:schemeClr val="lt1"/>
              </a:solidFill>
              <a:latin typeface="DM Sans"/>
              <a:ea typeface="DM Sans"/>
              <a:cs typeface="DM Sans"/>
              <a:sym typeface="DM Sans"/>
            </a:endParaRPr>
          </a:p>
          <a:p>
            <a:pPr marL="0" lvl="0" indent="0" algn="l" rtl="0">
              <a:spcBef>
                <a:spcPts val="0"/>
              </a:spcBef>
              <a:spcAft>
                <a:spcPts val="0"/>
              </a:spcAft>
              <a:buNone/>
            </a:pPr>
            <a:endParaRPr sz="2200" dirty="0">
              <a:solidFill>
                <a:schemeClr val="lt1"/>
              </a:solidFill>
              <a:latin typeface="DM Sans"/>
              <a:ea typeface="DM Sans"/>
              <a:cs typeface="DM Sans"/>
              <a:sym typeface="DM Sans"/>
            </a:endParaRPr>
          </a:p>
          <a:p>
            <a:pPr marL="0" lvl="0" indent="0" algn="l" rtl="0">
              <a:spcBef>
                <a:spcPts val="0"/>
              </a:spcBef>
              <a:spcAft>
                <a:spcPts val="0"/>
              </a:spcAft>
              <a:buNone/>
            </a:pPr>
            <a:r>
              <a:rPr lang="es" sz="2200" dirty="0">
                <a:solidFill>
                  <a:schemeClr val="lt1"/>
                </a:solidFill>
                <a:latin typeface="DM Sans"/>
                <a:ea typeface="DM Sans"/>
                <a:cs typeface="DM Sans"/>
                <a:sym typeface="DM Sans"/>
              </a:rPr>
              <a:t>En  la carpeta </a:t>
            </a:r>
            <a:r>
              <a:rPr lang="es" sz="2200" dirty="0">
                <a:solidFill>
                  <a:srgbClr val="EAFF6A"/>
                </a:solidFill>
                <a:latin typeface="DM Sans"/>
                <a:ea typeface="DM Sans"/>
                <a:cs typeface="DM Sans"/>
                <a:sym typeface="DM Sans"/>
              </a:rPr>
              <a:t>Proyecto1 </a:t>
            </a:r>
            <a:r>
              <a:rPr lang="es" sz="2200" dirty="0">
                <a:solidFill>
                  <a:schemeClr val="lt1"/>
                </a:solidFill>
                <a:latin typeface="DM Sans"/>
                <a:ea typeface="DM Sans"/>
                <a:cs typeface="DM Sans"/>
                <a:sym typeface="DM Sans"/>
              </a:rPr>
              <a:t>veremos que hay varios archivos </a:t>
            </a:r>
            <a:r>
              <a:rPr lang="es" sz="2200" dirty="0">
                <a:solidFill>
                  <a:srgbClr val="EAFF6A"/>
                </a:solidFill>
                <a:latin typeface="DM Sans"/>
                <a:ea typeface="DM Sans"/>
                <a:cs typeface="DM Sans"/>
                <a:sym typeface="DM Sans"/>
              </a:rPr>
              <a:t>.py.</a:t>
            </a:r>
            <a:endParaRPr sz="2200" dirty="0">
              <a:solidFill>
                <a:srgbClr val="EAFF6A"/>
              </a:solidFill>
              <a:latin typeface="DM Sans"/>
              <a:ea typeface="DM Sans"/>
              <a:cs typeface="DM Sans"/>
              <a:sym typeface="DM Sans"/>
            </a:endParaRPr>
          </a:p>
          <a:p>
            <a:pPr marL="0" lvl="0" indent="0" algn="l" rtl="0">
              <a:spcBef>
                <a:spcPts val="0"/>
              </a:spcBef>
              <a:spcAft>
                <a:spcPts val="0"/>
              </a:spcAft>
              <a:buNone/>
            </a:pPr>
            <a:r>
              <a:rPr lang="es" sz="2200" dirty="0">
                <a:solidFill>
                  <a:srgbClr val="EAFF6A"/>
                </a:solidFill>
                <a:latin typeface="DM Sans"/>
                <a:ea typeface="DM Sans"/>
                <a:cs typeface="DM Sans"/>
                <a:sym typeface="DM Sans"/>
              </a:rPr>
              <a:t>__init__.py</a:t>
            </a:r>
            <a:r>
              <a:rPr lang="es" sz="2200" dirty="0">
                <a:solidFill>
                  <a:schemeClr val="lt1"/>
                </a:solidFill>
                <a:latin typeface="DM Sans"/>
                <a:ea typeface="DM Sans"/>
                <a:cs typeface="DM Sans"/>
                <a:sym typeface="DM Sans"/>
              </a:rPr>
              <a:t> para que sepa que es un paquete, </a:t>
            </a:r>
            <a:r>
              <a:rPr lang="es" sz="2200" dirty="0">
                <a:solidFill>
                  <a:srgbClr val="EAFF6A"/>
                </a:solidFill>
                <a:latin typeface="DM Sans"/>
                <a:ea typeface="DM Sans"/>
                <a:cs typeface="DM Sans"/>
                <a:sym typeface="DM Sans"/>
              </a:rPr>
              <a:t>__settings.py</a:t>
            </a:r>
            <a:r>
              <a:rPr lang="es" sz="2200" dirty="0">
                <a:solidFill>
                  <a:schemeClr val="lt1"/>
                </a:solidFill>
                <a:latin typeface="DM Sans"/>
                <a:ea typeface="DM Sans"/>
                <a:cs typeface="DM Sans"/>
                <a:sym typeface="DM Sans"/>
              </a:rPr>
              <a:t> para manipular la configuración, y </a:t>
            </a:r>
            <a:r>
              <a:rPr lang="es" sz="2200" dirty="0">
                <a:solidFill>
                  <a:srgbClr val="EAFF6A"/>
                </a:solidFill>
                <a:latin typeface="DM Sans"/>
                <a:ea typeface="DM Sans"/>
                <a:cs typeface="DM Sans"/>
                <a:sym typeface="DM Sans"/>
              </a:rPr>
              <a:t>url/wsgi</a:t>
            </a:r>
            <a:r>
              <a:rPr lang="es" sz="2200" dirty="0">
                <a:solidFill>
                  <a:schemeClr val="lt1"/>
                </a:solidFill>
                <a:latin typeface="DM Sans"/>
                <a:ea typeface="DM Sans"/>
                <a:cs typeface="DM Sans"/>
                <a:sym typeface="DM Sans"/>
              </a:rPr>
              <a:t> que pronto sabremos su uso.</a:t>
            </a:r>
            <a:endParaRPr sz="2200" dirty="0">
              <a:solidFill>
                <a:schemeClr val="lt1"/>
              </a:solidFill>
              <a:latin typeface="DM Sans"/>
              <a:ea typeface="DM Sans"/>
              <a:cs typeface="DM Sans"/>
              <a:sym typeface="DM Sans"/>
            </a:endParaRPr>
          </a:p>
          <a:p>
            <a:pPr marL="0" lvl="0" indent="0" algn="l" rtl="0">
              <a:spcBef>
                <a:spcPts val="0"/>
              </a:spcBef>
              <a:spcAft>
                <a:spcPts val="0"/>
              </a:spcAft>
              <a:buNone/>
            </a:pPr>
            <a:endParaRPr sz="2500" dirty="0">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77"/>
          <p:cNvGrpSpPr/>
          <p:nvPr/>
        </p:nvGrpSpPr>
        <p:grpSpPr>
          <a:xfrm>
            <a:off x="2172088" y="1852650"/>
            <a:ext cx="197100" cy="197100"/>
            <a:chOff x="2172088" y="1852650"/>
            <a:chExt cx="197100" cy="197100"/>
          </a:xfrm>
        </p:grpSpPr>
        <p:sp>
          <p:nvSpPr>
            <p:cNvPr id="365" name="Google Shape;365;p77"/>
            <p:cNvSpPr/>
            <p:nvPr/>
          </p:nvSpPr>
          <p:spPr>
            <a:xfrm>
              <a:off x="2172088" y="1852650"/>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7"/>
            <p:cNvSpPr/>
            <p:nvPr/>
          </p:nvSpPr>
          <p:spPr>
            <a:xfrm>
              <a:off x="2227138" y="1907700"/>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77"/>
          <p:cNvGrpSpPr/>
          <p:nvPr/>
        </p:nvGrpSpPr>
        <p:grpSpPr>
          <a:xfrm>
            <a:off x="2172088" y="2455775"/>
            <a:ext cx="197100" cy="197100"/>
            <a:chOff x="2172088" y="2455775"/>
            <a:chExt cx="197100" cy="197100"/>
          </a:xfrm>
        </p:grpSpPr>
        <p:sp>
          <p:nvSpPr>
            <p:cNvPr id="368" name="Google Shape;368;p77"/>
            <p:cNvSpPr/>
            <p:nvPr/>
          </p:nvSpPr>
          <p:spPr>
            <a:xfrm>
              <a:off x="2172088" y="2455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7"/>
            <p:cNvSpPr/>
            <p:nvPr/>
          </p:nvSpPr>
          <p:spPr>
            <a:xfrm>
              <a:off x="2227138" y="2510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0" name="Google Shape;370;p77"/>
          <p:cNvCxnSpPr>
            <a:endCxn id="368" idx="0"/>
          </p:cNvCxnSpPr>
          <p:nvPr/>
        </p:nvCxnSpPr>
        <p:spPr>
          <a:xfrm>
            <a:off x="2270638" y="2049875"/>
            <a:ext cx="0" cy="405900"/>
          </a:xfrm>
          <a:prstGeom prst="straightConnector1">
            <a:avLst/>
          </a:prstGeom>
          <a:noFill/>
          <a:ln w="9525" cap="flat" cmpd="sng">
            <a:solidFill>
              <a:srgbClr val="DEFC52"/>
            </a:solidFill>
            <a:prstDash val="solid"/>
            <a:round/>
            <a:headEnd type="none" w="med" len="med"/>
            <a:tailEnd type="none" w="med" len="med"/>
          </a:ln>
        </p:spPr>
      </p:cxnSp>
      <p:sp>
        <p:nvSpPr>
          <p:cNvPr id="371" name="Google Shape;371;p77"/>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Pasos para crear nuestro proyecto</a:t>
            </a:r>
            <a:endParaRPr sz="4000" b="1">
              <a:solidFill>
                <a:schemeClr val="dk1"/>
              </a:solidFill>
              <a:latin typeface="DM Sans"/>
              <a:ea typeface="DM Sans"/>
              <a:cs typeface="DM Sans"/>
              <a:sym typeface="DM Sans"/>
            </a:endParaRPr>
          </a:p>
        </p:txBody>
      </p:sp>
      <p:sp>
        <p:nvSpPr>
          <p:cNvPr id="372" name="Google Shape;372;p77"/>
          <p:cNvSpPr txBox="1"/>
          <p:nvPr/>
        </p:nvSpPr>
        <p:spPr>
          <a:xfrm>
            <a:off x="2690573" y="1731413"/>
            <a:ext cx="42813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dirty="0">
                <a:solidFill>
                  <a:schemeClr val="dk1"/>
                </a:solidFill>
                <a:highlight>
                  <a:schemeClr val="lt1"/>
                </a:highlight>
                <a:latin typeface="DM Sans"/>
                <a:ea typeface="DM Sans"/>
                <a:cs typeface="DM Sans"/>
                <a:sym typeface="DM Sans"/>
              </a:rPr>
              <a:t>4. </a:t>
            </a:r>
            <a:r>
              <a:rPr lang="es" sz="1350" dirty="0">
                <a:solidFill>
                  <a:schemeClr val="dk1"/>
                </a:solidFill>
                <a:highlight>
                  <a:schemeClr val="lt1"/>
                </a:highlight>
                <a:latin typeface="DM Sans"/>
                <a:ea typeface="DM Sans"/>
                <a:cs typeface="DM Sans"/>
                <a:sym typeface="DM Sans"/>
              </a:rPr>
              <a:t>Nos paramos en nuestro proyecto, </a:t>
            </a:r>
            <a:r>
              <a:rPr lang="es" sz="1350" dirty="0">
                <a:solidFill>
                  <a:schemeClr val="dk1"/>
                </a:solidFill>
                <a:highlight>
                  <a:srgbClr val="EAFF6A"/>
                </a:highlight>
                <a:latin typeface="DM Sans"/>
                <a:ea typeface="DM Sans"/>
                <a:cs typeface="DM Sans"/>
                <a:sym typeface="DM Sans"/>
              </a:rPr>
              <a:t>Proyecto1, cd Proyecto1</a:t>
            </a:r>
            <a:r>
              <a:rPr lang="es" sz="1350" dirty="0">
                <a:solidFill>
                  <a:schemeClr val="dk1"/>
                </a:solidFill>
                <a:highlight>
                  <a:schemeClr val="lt1"/>
                </a:highlight>
                <a:latin typeface="DM Sans"/>
                <a:ea typeface="DM Sans"/>
                <a:cs typeface="DM Sans"/>
                <a:sym typeface="DM Sans"/>
              </a:rPr>
              <a:t>. </a:t>
            </a:r>
            <a:endParaRPr sz="1350" dirty="0">
              <a:solidFill>
                <a:schemeClr val="dk1"/>
              </a:solidFill>
              <a:highlight>
                <a:srgbClr val="EAFF6A"/>
              </a:highlight>
              <a:latin typeface="DM Sans"/>
              <a:ea typeface="DM Sans"/>
              <a:cs typeface="DM Sans"/>
              <a:sym typeface="DM Sans"/>
            </a:endParaRPr>
          </a:p>
        </p:txBody>
      </p:sp>
      <p:sp>
        <p:nvSpPr>
          <p:cNvPr id="373" name="Google Shape;373;p77"/>
          <p:cNvSpPr txBox="1"/>
          <p:nvPr/>
        </p:nvSpPr>
        <p:spPr>
          <a:xfrm>
            <a:off x="2690573" y="2334538"/>
            <a:ext cx="42813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350" b="1" dirty="0">
                <a:solidFill>
                  <a:schemeClr val="dk1"/>
                </a:solidFill>
                <a:highlight>
                  <a:schemeClr val="lt1"/>
                </a:highlight>
                <a:latin typeface="DM Sans"/>
                <a:ea typeface="DM Sans"/>
                <a:cs typeface="DM Sans"/>
                <a:sym typeface="DM Sans"/>
              </a:rPr>
              <a:t>5. </a:t>
            </a:r>
            <a:r>
              <a:rPr lang="es" sz="1350" dirty="0">
                <a:solidFill>
                  <a:schemeClr val="dk1"/>
                </a:solidFill>
                <a:highlight>
                  <a:schemeClr val="lt1"/>
                </a:highlight>
                <a:latin typeface="DM Sans"/>
                <a:ea typeface="DM Sans"/>
                <a:cs typeface="DM Sans"/>
                <a:sym typeface="DM Sans"/>
              </a:rPr>
              <a:t>Tipeamos </a:t>
            </a:r>
            <a:r>
              <a:rPr lang="es" sz="1350" b="1" dirty="0">
                <a:solidFill>
                  <a:schemeClr val="dk1"/>
                </a:solidFill>
                <a:highlight>
                  <a:srgbClr val="EAFF6A"/>
                </a:highlight>
                <a:latin typeface="DM Sans"/>
                <a:ea typeface="DM Sans"/>
                <a:cs typeface="DM Sans"/>
                <a:sym typeface="DM Sans"/>
              </a:rPr>
              <a:t>python manage.py migrate</a:t>
            </a:r>
            <a:endParaRPr sz="1350" dirty="0">
              <a:solidFill>
                <a:schemeClr val="dk1"/>
              </a:solidFill>
              <a:highlight>
                <a:srgbClr val="EAFF6A"/>
              </a:highlight>
              <a:latin typeface="DM Sans"/>
              <a:ea typeface="DM Sans"/>
              <a:cs typeface="DM Sans"/>
              <a:sym typeface="DM Sans"/>
            </a:endParaRPr>
          </a:p>
        </p:txBody>
      </p:sp>
      <p:grpSp>
        <p:nvGrpSpPr>
          <p:cNvPr id="374" name="Google Shape;374;p77"/>
          <p:cNvGrpSpPr/>
          <p:nvPr/>
        </p:nvGrpSpPr>
        <p:grpSpPr>
          <a:xfrm>
            <a:off x="2172088" y="3082350"/>
            <a:ext cx="197100" cy="197100"/>
            <a:chOff x="2172088" y="3058775"/>
            <a:chExt cx="197100" cy="197100"/>
          </a:xfrm>
        </p:grpSpPr>
        <p:sp>
          <p:nvSpPr>
            <p:cNvPr id="375" name="Google Shape;375;p77"/>
            <p:cNvSpPr/>
            <p:nvPr/>
          </p:nvSpPr>
          <p:spPr>
            <a:xfrm>
              <a:off x="2172088" y="3058775"/>
              <a:ext cx="197100" cy="1971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7"/>
            <p:cNvSpPr/>
            <p:nvPr/>
          </p:nvSpPr>
          <p:spPr>
            <a:xfrm>
              <a:off x="2227138" y="3113825"/>
              <a:ext cx="87000" cy="8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7" name="Google Shape;377;p77"/>
          <p:cNvCxnSpPr>
            <a:endCxn id="375" idx="0"/>
          </p:cNvCxnSpPr>
          <p:nvPr/>
        </p:nvCxnSpPr>
        <p:spPr>
          <a:xfrm>
            <a:off x="2270638" y="2676450"/>
            <a:ext cx="0" cy="405900"/>
          </a:xfrm>
          <a:prstGeom prst="straightConnector1">
            <a:avLst/>
          </a:prstGeom>
          <a:noFill/>
          <a:ln w="9525" cap="flat" cmpd="sng">
            <a:solidFill>
              <a:srgbClr val="DEFC52"/>
            </a:solidFill>
            <a:prstDash val="solid"/>
            <a:round/>
            <a:headEnd type="none" w="med" len="med"/>
            <a:tailEnd type="none" w="med" len="med"/>
          </a:ln>
        </p:spPr>
      </p:cxnSp>
      <p:sp>
        <p:nvSpPr>
          <p:cNvPr id="378" name="Google Shape;378;p77"/>
          <p:cNvSpPr txBox="1"/>
          <p:nvPr/>
        </p:nvSpPr>
        <p:spPr>
          <a:xfrm>
            <a:off x="2690573" y="2984688"/>
            <a:ext cx="42813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dirty="0">
                <a:solidFill>
                  <a:schemeClr val="dk1"/>
                </a:solidFill>
                <a:highlight>
                  <a:schemeClr val="lt1"/>
                </a:highlight>
                <a:latin typeface="DM Sans"/>
                <a:ea typeface="DM Sans"/>
                <a:cs typeface="DM Sans"/>
                <a:sym typeface="DM Sans"/>
              </a:rPr>
              <a:t>6. </a:t>
            </a:r>
            <a:r>
              <a:rPr lang="es" sz="1350" dirty="0">
                <a:solidFill>
                  <a:schemeClr val="dk1"/>
                </a:solidFill>
                <a:latin typeface="DM Sans"/>
                <a:ea typeface="DM Sans"/>
                <a:cs typeface="DM Sans"/>
                <a:sym typeface="DM Sans"/>
              </a:rPr>
              <a:t>Verificamos con: </a:t>
            </a:r>
            <a:r>
              <a:rPr lang="es" sz="1350" b="1" dirty="0">
                <a:solidFill>
                  <a:schemeClr val="dk1"/>
                </a:solidFill>
                <a:highlight>
                  <a:srgbClr val="EAFF6A"/>
                </a:highlight>
                <a:latin typeface="DM Sans"/>
                <a:ea typeface="DM Sans"/>
                <a:cs typeface="DM Sans"/>
                <a:sym typeface="DM Sans"/>
              </a:rPr>
              <a:t>python manage.py runserver</a:t>
            </a:r>
            <a:endParaRPr sz="1350" b="1" dirty="0">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None/>
            </a:pPr>
            <a:endParaRPr sz="1350" dirty="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None/>
            </a:pPr>
            <a:endParaRPr sz="1350" b="1" dirty="0">
              <a:solidFill>
                <a:schemeClr val="dk1"/>
              </a:solidFill>
              <a:latin typeface="DM Sans"/>
              <a:ea typeface="DM Sans"/>
              <a:cs typeface="DM Sans"/>
              <a:sym typeface="DM Sans"/>
            </a:endParaRPr>
          </a:p>
        </p:txBody>
      </p:sp>
      <p:grpSp>
        <p:nvGrpSpPr>
          <p:cNvPr id="379" name="Google Shape;379;p77"/>
          <p:cNvGrpSpPr/>
          <p:nvPr/>
        </p:nvGrpSpPr>
        <p:grpSpPr>
          <a:xfrm>
            <a:off x="8326376" y="68423"/>
            <a:ext cx="738900" cy="738900"/>
            <a:chOff x="473351" y="619523"/>
            <a:chExt cx="738900" cy="738900"/>
          </a:xfrm>
        </p:grpSpPr>
        <p:sp>
          <p:nvSpPr>
            <p:cNvPr id="380" name="Google Shape;380;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7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8"/>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Pasos para crear nuestro proyecto</a:t>
            </a:r>
            <a:endParaRPr sz="4000" b="1">
              <a:solidFill>
                <a:schemeClr val="dk1"/>
              </a:solidFill>
              <a:latin typeface="DM Sans"/>
              <a:ea typeface="DM Sans"/>
              <a:cs typeface="DM Sans"/>
              <a:sym typeface="DM Sans"/>
            </a:endParaRPr>
          </a:p>
        </p:txBody>
      </p:sp>
      <p:pic>
        <p:nvPicPr>
          <p:cNvPr id="387" name="Google Shape;387;p78"/>
          <p:cNvPicPr preferRelativeResize="0"/>
          <p:nvPr/>
        </p:nvPicPr>
        <p:blipFill>
          <a:blip r:embed="rId3">
            <a:alphaModFix/>
          </a:blip>
          <a:stretch>
            <a:fillRect/>
          </a:stretch>
        </p:blipFill>
        <p:spPr>
          <a:xfrm>
            <a:off x="2754525" y="1651800"/>
            <a:ext cx="3634949" cy="3035501"/>
          </a:xfrm>
          <a:prstGeom prst="rect">
            <a:avLst/>
          </a:prstGeom>
          <a:noFill/>
          <a:ln>
            <a:noFill/>
          </a:ln>
        </p:spPr>
      </p:pic>
      <p:grpSp>
        <p:nvGrpSpPr>
          <p:cNvPr id="388" name="Google Shape;388;p78"/>
          <p:cNvGrpSpPr/>
          <p:nvPr/>
        </p:nvGrpSpPr>
        <p:grpSpPr>
          <a:xfrm>
            <a:off x="8326376" y="68423"/>
            <a:ext cx="738900" cy="738900"/>
            <a:chOff x="473351" y="619523"/>
            <a:chExt cx="738900" cy="738900"/>
          </a:xfrm>
        </p:grpSpPr>
        <p:sp>
          <p:nvSpPr>
            <p:cNvPr id="389" name="Google Shape;389;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78"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9"/>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Pasos para crear nuestro proyecto</a:t>
            </a:r>
            <a:endParaRPr sz="4000" b="1">
              <a:solidFill>
                <a:schemeClr val="dk1"/>
              </a:solidFill>
              <a:latin typeface="DM Sans"/>
              <a:ea typeface="DM Sans"/>
              <a:cs typeface="DM Sans"/>
              <a:sym typeface="DM Sans"/>
            </a:endParaRPr>
          </a:p>
        </p:txBody>
      </p:sp>
      <p:sp>
        <p:nvSpPr>
          <p:cNvPr id="396" name="Google Shape;396;p79"/>
          <p:cNvSpPr txBox="1"/>
          <p:nvPr/>
        </p:nvSpPr>
        <p:spPr>
          <a:xfrm>
            <a:off x="394950" y="1809400"/>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Aquí también podemos ver el comando a utilizar para la creación de nuestro proyecto </a:t>
            </a:r>
            <a:endParaRPr/>
          </a:p>
        </p:txBody>
      </p:sp>
      <p:sp>
        <p:nvSpPr>
          <p:cNvPr id="397" name="Google Shape;397;p79"/>
          <p:cNvSpPr txBox="1"/>
          <p:nvPr/>
        </p:nvSpPr>
        <p:spPr>
          <a:xfrm>
            <a:off x="4138600" y="1888350"/>
            <a:ext cx="3000000" cy="16392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rgbClr val="E8E7E3"/>
                </a:solidFill>
                <a:latin typeface="DM Sans"/>
                <a:ea typeface="DM Sans"/>
                <a:cs typeface="DM Sans"/>
                <a:sym typeface="DM Sans"/>
              </a:rPr>
              <a:t>sudo pip install django</a:t>
            </a:r>
            <a:endParaRPr sz="1350">
              <a:solidFill>
                <a:srgbClr val="E8E7E3"/>
              </a:solidFill>
              <a:latin typeface="DM Sans"/>
              <a:ea typeface="DM Sans"/>
              <a:cs typeface="DM Sans"/>
              <a:sym typeface="DM Sans"/>
            </a:endParaRPr>
          </a:p>
          <a:p>
            <a:pPr marL="0" lvl="0" indent="0" algn="l" rtl="0">
              <a:spcBef>
                <a:spcPts val="0"/>
              </a:spcBef>
              <a:spcAft>
                <a:spcPts val="0"/>
              </a:spcAft>
              <a:buNone/>
            </a:pPr>
            <a:r>
              <a:rPr lang="es" sz="1350">
                <a:solidFill>
                  <a:srgbClr val="E8E7E3"/>
                </a:solidFill>
                <a:latin typeface="DM Sans"/>
                <a:ea typeface="DM Sans"/>
                <a:cs typeface="DM Sans"/>
                <a:sym typeface="DM Sans"/>
              </a:rPr>
              <a:t>pip3</a:t>
            </a:r>
            <a:endParaRPr sz="1350">
              <a:solidFill>
                <a:srgbClr val="E8E7E3"/>
              </a:solidFill>
              <a:latin typeface="DM Sans"/>
              <a:ea typeface="DM Sans"/>
              <a:cs typeface="DM Sans"/>
              <a:sym typeface="DM Sans"/>
            </a:endParaRPr>
          </a:p>
          <a:p>
            <a:pPr marL="0" lvl="0" indent="0" algn="l" rtl="0">
              <a:spcBef>
                <a:spcPts val="0"/>
              </a:spcBef>
              <a:spcAft>
                <a:spcPts val="0"/>
              </a:spcAft>
              <a:buNone/>
            </a:pPr>
            <a:r>
              <a:rPr lang="es" sz="1350">
                <a:solidFill>
                  <a:srgbClr val="E8E7E3"/>
                </a:solidFill>
                <a:latin typeface="DM Sans"/>
                <a:ea typeface="DM Sans"/>
                <a:cs typeface="DM Sans"/>
                <a:sym typeface="DM Sans"/>
              </a:rPr>
              <a:t>python -m pip install django</a:t>
            </a:r>
            <a:endParaRPr sz="1350">
              <a:solidFill>
                <a:srgbClr val="E8E7E3"/>
              </a:solidFill>
              <a:latin typeface="DM Sans"/>
              <a:ea typeface="DM Sans"/>
              <a:cs typeface="DM Sans"/>
              <a:sym typeface="DM Sans"/>
            </a:endParaRPr>
          </a:p>
          <a:p>
            <a:pPr marL="0" lvl="0" indent="0" algn="l" rtl="0">
              <a:spcBef>
                <a:spcPts val="0"/>
              </a:spcBef>
              <a:spcAft>
                <a:spcPts val="0"/>
              </a:spcAft>
              <a:buNone/>
            </a:pPr>
            <a:endParaRPr sz="1350">
              <a:solidFill>
                <a:srgbClr val="E8E7E3"/>
              </a:solidFill>
              <a:latin typeface="DM Sans"/>
              <a:ea typeface="DM Sans"/>
              <a:cs typeface="DM Sans"/>
              <a:sym typeface="DM Sans"/>
            </a:endParaRPr>
          </a:p>
          <a:p>
            <a:pPr marL="0" lvl="0" indent="0" algn="l" rtl="0">
              <a:spcBef>
                <a:spcPts val="0"/>
              </a:spcBef>
              <a:spcAft>
                <a:spcPts val="0"/>
              </a:spcAft>
              <a:buNone/>
            </a:pPr>
            <a:r>
              <a:rPr lang="es" sz="1350">
                <a:solidFill>
                  <a:srgbClr val="E8E7E3"/>
                </a:solidFill>
                <a:latin typeface="DM Sans"/>
                <a:ea typeface="DM Sans"/>
                <a:cs typeface="DM Sans"/>
                <a:sym typeface="DM Sans"/>
              </a:rPr>
              <a:t>python -m django startproject Proyecto1</a:t>
            </a:r>
            <a:endParaRPr sz="1350">
              <a:solidFill>
                <a:srgbClr val="E8E7E3"/>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grpSp>
        <p:nvGrpSpPr>
          <p:cNvPr id="398" name="Google Shape;398;p79"/>
          <p:cNvGrpSpPr/>
          <p:nvPr/>
        </p:nvGrpSpPr>
        <p:grpSpPr>
          <a:xfrm>
            <a:off x="8326376" y="68423"/>
            <a:ext cx="738900" cy="738900"/>
            <a:chOff x="473351" y="619523"/>
            <a:chExt cx="738900" cy="738900"/>
          </a:xfrm>
        </p:grpSpPr>
        <p:sp>
          <p:nvSpPr>
            <p:cNvPr id="399" name="Google Shape;399;p7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7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0"/>
          <p:cNvSpPr txBox="1"/>
          <p:nvPr/>
        </p:nvSpPr>
        <p:spPr>
          <a:xfrm>
            <a:off x="257175" y="619525"/>
            <a:ext cx="8670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Pasos para crear nuestro proyecto</a:t>
            </a:r>
            <a:endParaRPr sz="4000" b="1">
              <a:solidFill>
                <a:schemeClr val="dk1"/>
              </a:solidFill>
              <a:latin typeface="DM Sans"/>
              <a:ea typeface="DM Sans"/>
              <a:cs typeface="DM Sans"/>
              <a:sym typeface="DM Sans"/>
            </a:endParaRPr>
          </a:p>
        </p:txBody>
      </p:sp>
      <p:pic>
        <p:nvPicPr>
          <p:cNvPr id="406" name="Google Shape;406;p80"/>
          <p:cNvPicPr preferRelativeResize="0"/>
          <p:nvPr/>
        </p:nvPicPr>
        <p:blipFill>
          <a:blip r:embed="rId3">
            <a:alphaModFix/>
          </a:blip>
          <a:stretch>
            <a:fillRect/>
          </a:stretch>
        </p:blipFill>
        <p:spPr>
          <a:xfrm>
            <a:off x="2017038" y="1726031"/>
            <a:ext cx="5109924" cy="2266982"/>
          </a:xfrm>
          <a:prstGeom prst="rect">
            <a:avLst/>
          </a:prstGeom>
          <a:noFill/>
          <a:ln w="19050" cap="flat" cmpd="sng">
            <a:solidFill>
              <a:schemeClr val="accent6"/>
            </a:solidFill>
            <a:prstDash val="solid"/>
            <a:round/>
            <a:headEnd type="none" w="sm" len="sm"/>
            <a:tailEnd type="none" w="sm" len="sm"/>
          </a:ln>
        </p:spPr>
      </p:pic>
      <p:sp>
        <p:nvSpPr>
          <p:cNvPr id="407" name="Google Shape;407;p80"/>
          <p:cNvSpPr txBox="1"/>
          <p:nvPr/>
        </p:nvSpPr>
        <p:spPr>
          <a:xfrm>
            <a:off x="734775" y="4068875"/>
            <a:ext cx="7862100" cy="3924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s" sz="1350" b="1">
                <a:solidFill>
                  <a:schemeClr val="dk1"/>
                </a:solidFill>
                <a:latin typeface="DM Sans"/>
                <a:ea typeface="DM Sans"/>
                <a:cs typeface="DM Sans"/>
                <a:sym typeface="DM Sans"/>
              </a:rPr>
              <a:t>¡Tenemos nuestro primer proyecto en funcionamiento!</a:t>
            </a:r>
            <a:endParaRPr sz="1350" b="1">
              <a:solidFill>
                <a:schemeClr val="dk1"/>
              </a:solidFill>
              <a:latin typeface="DM Sans"/>
              <a:ea typeface="DM Sans"/>
              <a:cs typeface="DM Sans"/>
              <a:sym typeface="DM Sans"/>
            </a:endParaRPr>
          </a:p>
        </p:txBody>
      </p:sp>
      <p:grpSp>
        <p:nvGrpSpPr>
          <p:cNvPr id="408" name="Google Shape;408;p80"/>
          <p:cNvGrpSpPr/>
          <p:nvPr/>
        </p:nvGrpSpPr>
        <p:grpSpPr>
          <a:xfrm>
            <a:off x="8326376" y="68423"/>
            <a:ext cx="738900" cy="738900"/>
            <a:chOff x="473351" y="619523"/>
            <a:chExt cx="738900" cy="738900"/>
          </a:xfrm>
        </p:grpSpPr>
        <p:sp>
          <p:nvSpPr>
            <p:cNvPr id="409" name="Google Shape;409;p8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 name="Google Shape;410;p80"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8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83"/>
          <p:cNvSpPr txBox="1"/>
          <p:nvPr/>
        </p:nvSpPr>
        <p:spPr>
          <a:xfrm>
            <a:off x="3649500" y="1104875"/>
            <a:ext cx="5195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Nuestro primer view</a:t>
            </a:r>
            <a:endParaRPr sz="4000" b="1" dirty="0">
              <a:solidFill>
                <a:schemeClr val="dk1"/>
              </a:solidFill>
              <a:latin typeface="DM Sans"/>
              <a:ea typeface="DM Sans"/>
              <a:cs typeface="DM Sans"/>
              <a:sym typeface="DM Sans"/>
            </a:endParaRPr>
          </a:p>
        </p:txBody>
      </p:sp>
      <p:sp>
        <p:nvSpPr>
          <p:cNvPr id="427" name="Google Shape;427;p83"/>
          <p:cNvSpPr txBox="1"/>
          <p:nvPr/>
        </p:nvSpPr>
        <p:spPr>
          <a:xfrm>
            <a:off x="3649500" y="2211613"/>
            <a:ext cx="4987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 primero que tendremos que hacer es crear un archivo para esta nueva vista o view.</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Usualmente se suele llamar </a:t>
            </a:r>
            <a:r>
              <a:rPr lang="es" sz="1350" b="1">
                <a:latin typeface="DM Sans"/>
                <a:ea typeface="DM Sans"/>
                <a:cs typeface="DM Sans"/>
                <a:sym typeface="DM Sans"/>
              </a:rPr>
              <a:t>view.py</a:t>
            </a:r>
            <a:r>
              <a:rPr lang="es" sz="1350">
                <a:latin typeface="DM Sans"/>
                <a:ea typeface="DM Sans"/>
                <a:cs typeface="DM Sans"/>
                <a:sym typeface="DM Sans"/>
              </a:rPr>
              <a:t>, debemos crearlo en la carpeta del proyecto, es decir en la misma ruta que tenemos</a:t>
            </a:r>
            <a:r>
              <a:rPr lang="es" sz="1350" b="1">
                <a:latin typeface="DM Sans"/>
                <a:ea typeface="DM Sans"/>
                <a:cs typeface="DM Sans"/>
                <a:sym typeface="DM Sans"/>
              </a:rPr>
              <a:t> urls, __init__, wsgi</a:t>
            </a:r>
            <a:r>
              <a:rPr lang="es" sz="1350">
                <a:latin typeface="DM Sans"/>
                <a:ea typeface="DM Sans"/>
                <a:cs typeface="DM Sans"/>
                <a:sym typeface="DM Sans"/>
              </a:rPr>
              <a:t>, etc.  Debería quedar así</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428" name="Google Shape;428;p83"/>
          <p:cNvSpPr txBox="1"/>
          <p:nvPr/>
        </p:nvSpPr>
        <p:spPr>
          <a:xfrm>
            <a:off x="806156" y="2264828"/>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429" name="Google Shape;429;p83"/>
          <p:cNvPicPr preferRelativeResize="0"/>
          <p:nvPr/>
        </p:nvPicPr>
        <p:blipFill rotWithShape="1">
          <a:blip r:embed="rId3">
            <a:alphaModFix/>
          </a:blip>
          <a:srcRect/>
          <a:stretch/>
        </p:blipFill>
        <p:spPr>
          <a:xfrm>
            <a:off x="-1" y="479775"/>
            <a:ext cx="3494575" cy="428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84"/>
          <p:cNvSpPr txBox="1"/>
          <p:nvPr/>
        </p:nvSpPr>
        <p:spPr>
          <a:xfrm>
            <a:off x="3649500" y="1104875"/>
            <a:ext cx="5195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35" name="Google Shape;435;p84"/>
          <p:cNvSpPr txBox="1"/>
          <p:nvPr/>
        </p:nvSpPr>
        <p:spPr>
          <a:xfrm>
            <a:off x="3649500" y="2211613"/>
            <a:ext cx="49872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Vamos a nuestro archivo views.py, e importamos los elementos de un Response de la siguiente manera:</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b="1" dirty="0">
                <a:highlight>
                  <a:srgbClr val="EAFF6A"/>
                </a:highlight>
                <a:latin typeface="DM Sans"/>
                <a:ea typeface="DM Sans"/>
                <a:cs typeface="DM Sans"/>
                <a:sym typeface="DM Sans"/>
              </a:rPr>
              <a:t>from django.http import HttpResponse</a:t>
            </a:r>
            <a:endParaRPr sz="1350" b="1" dirty="0">
              <a:highlight>
                <a:srgbClr val="EAFF6A"/>
              </a:highlight>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436" name="Google Shape;436;p84"/>
          <p:cNvPicPr preferRelativeResize="0"/>
          <p:nvPr/>
        </p:nvPicPr>
        <p:blipFill rotWithShape="1">
          <a:blip r:embed="rId3">
            <a:alphaModFix/>
          </a:blip>
          <a:srcRect l="5168" r="5105"/>
          <a:stretch/>
        </p:blipFill>
        <p:spPr>
          <a:xfrm>
            <a:off x="0" y="1550025"/>
            <a:ext cx="3508600" cy="2043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5"/>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Django</a:t>
            </a:r>
            <a:endParaRPr sz="4000" b="1">
              <a:solidFill>
                <a:srgbClr val="EAFF6A"/>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85"/>
          <p:cNvSpPr txBox="1"/>
          <p:nvPr/>
        </p:nvSpPr>
        <p:spPr>
          <a:xfrm>
            <a:off x="3649500" y="1104875"/>
            <a:ext cx="5195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42" name="Google Shape;442;p85"/>
          <p:cNvSpPr txBox="1"/>
          <p:nvPr/>
        </p:nvSpPr>
        <p:spPr>
          <a:xfrm>
            <a:off x="3649500" y="2211613"/>
            <a:ext cx="4987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Luego iniciamos creando nuestra primer vista, por medio</a:t>
            </a: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de un método que recibe como parámetro la request y nos da por resultado un response:</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b="1" dirty="0">
                <a:highlight>
                  <a:srgbClr val="EAFF6A"/>
                </a:highlight>
                <a:latin typeface="DM Sans"/>
                <a:ea typeface="DM Sans"/>
                <a:cs typeface="DM Sans"/>
                <a:sym typeface="DM Sans"/>
              </a:rPr>
              <a:t>def saludo(request):</a:t>
            </a:r>
            <a:endParaRPr sz="1350" b="1" dirty="0">
              <a:highlight>
                <a:srgbClr val="EAFF6A"/>
              </a:highlight>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	</a:t>
            </a:r>
            <a:r>
              <a:rPr lang="es" sz="1350" b="1" dirty="0">
                <a:highlight>
                  <a:srgbClr val="EAFF6A"/>
                </a:highlight>
                <a:latin typeface="DM Sans"/>
                <a:ea typeface="DM Sans"/>
                <a:cs typeface="DM Sans"/>
                <a:sym typeface="DM Sans"/>
              </a:rPr>
              <a:t>return HttpResponse(“Hola Django - Coder”)</a:t>
            </a:r>
            <a:endParaRPr sz="1350" b="1" dirty="0">
              <a:highlight>
                <a:srgbClr val="EAFF6A"/>
              </a:highlight>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pic>
        <p:nvPicPr>
          <p:cNvPr id="443" name="Google Shape;443;p85"/>
          <p:cNvPicPr preferRelativeResize="0"/>
          <p:nvPr/>
        </p:nvPicPr>
        <p:blipFill rotWithShape="1">
          <a:blip r:embed="rId3">
            <a:alphaModFix/>
          </a:blip>
          <a:srcRect l="5168" r="5105"/>
          <a:stretch/>
        </p:blipFill>
        <p:spPr>
          <a:xfrm>
            <a:off x="0" y="1550025"/>
            <a:ext cx="3508600" cy="204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49" name="Google Shape;449;p86"/>
          <p:cNvSpPr txBox="1"/>
          <p:nvPr/>
        </p:nvSpPr>
        <p:spPr>
          <a:xfrm>
            <a:off x="473350" y="1908175"/>
            <a:ext cx="5845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Listo, ahora solo necesitamos avisarle a Python y Django cual será la URL que nos llevará a la vista que creamos. Eso lo hacemos en el archivo </a:t>
            </a:r>
            <a:r>
              <a:rPr lang="es" sz="1350" b="1">
                <a:latin typeface="DM Sans"/>
                <a:ea typeface="DM Sans"/>
                <a:cs typeface="DM Sans"/>
                <a:sym typeface="DM Sans"/>
              </a:rPr>
              <a:t>urls.py</a:t>
            </a:r>
            <a:r>
              <a:rPr lang="es" sz="1350">
                <a:latin typeface="DM Sans"/>
                <a:ea typeface="DM Sans"/>
                <a:cs typeface="DM Sans"/>
                <a:sym typeface="DM Sans"/>
              </a:rPr>
              <a:t>.</a:t>
            </a:r>
            <a:endParaRPr sz="1350">
              <a:latin typeface="DM Sans"/>
              <a:ea typeface="DM Sans"/>
              <a:cs typeface="DM Sans"/>
              <a:sym typeface="DM Sans"/>
            </a:endParaRPr>
          </a:p>
        </p:txBody>
      </p:sp>
      <p:pic>
        <p:nvPicPr>
          <p:cNvPr id="450" name="Google Shape;450;p86"/>
          <p:cNvPicPr preferRelativeResize="0"/>
          <p:nvPr/>
        </p:nvPicPr>
        <p:blipFill>
          <a:blip r:embed="rId3">
            <a:alphaModFix/>
          </a:blip>
          <a:stretch>
            <a:fillRect/>
          </a:stretch>
        </p:blipFill>
        <p:spPr>
          <a:xfrm>
            <a:off x="972125" y="2915272"/>
            <a:ext cx="6959376" cy="1674600"/>
          </a:xfrm>
          <a:prstGeom prst="rect">
            <a:avLst/>
          </a:prstGeom>
          <a:noFill/>
          <a:ln w="9525" cap="flat" cmpd="sng">
            <a:solidFill>
              <a:schemeClr val="accent6"/>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8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56" name="Google Shape;456;p87"/>
          <p:cNvSpPr txBox="1"/>
          <p:nvPr/>
        </p:nvSpPr>
        <p:spPr>
          <a:xfrm>
            <a:off x="473350" y="1908175"/>
            <a:ext cx="5845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esto debemos primero importar </a:t>
            </a:r>
            <a:r>
              <a:rPr lang="es" sz="1350" b="1">
                <a:highlight>
                  <a:srgbClr val="EAFF6A"/>
                </a:highlight>
                <a:latin typeface="DM Sans"/>
                <a:ea typeface="DM Sans"/>
                <a:cs typeface="DM Sans"/>
                <a:sym typeface="DM Sans"/>
              </a:rPr>
              <a:t>Proyecto1.views </a:t>
            </a:r>
            <a:r>
              <a:rPr lang="es" sz="1350">
                <a:latin typeface="DM Sans"/>
                <a:ea typeface="DM Sans"/>
                <a:cs typeface="DM Sans"/>
                <a:sym typeface="DM Sans"/>
              </a:rPr>
              <a:t>y generar el vínculo entre una url y la vista, nos debería quedar así:</a:t>
            </a:r>
            <a:endParaRPr sz="1350">
              <a:latin typeface="DM Sans"/>
              <a:ea typeface="DM Sans"/>
              <a:cs typeface="DM Sans"/>
              <a:sym typeface="DM Sans"/>
            </a:endParaRPr>
          </a:p>
        </p:txBody>
      </p:sp>
      <p:pic>
        <p:nvPicPr>
          <p:cNvPr id="457" name="Google Shape;457;p87"/>
          <p:cNvPicPr preferRelativeResize="0"/>
          <p:nvPr/>
        </p:nvPicPr>
        <p:blipFill>
          <a:blip r:embed="rId3">
            <a:alphaModFix/>
          </a:blip>
          <a:stretch>
            <a:fillRect/>
          </a:stretch>
        </p:blipFill>
        <p:spPr>
          <a:xfrm>
            <a:off x="972125" y="2915272"/>
            <a:ext cx="6959376" cy="1674600"/>
          </a:xfrm>
          <a:prstGeom prst="rect">
            <a:avLst/>
          </a:prstGeom>
          <a:noFill/>
          <a:ln w="9525" cap="flat" cmpd="sng">
            <a:solidFill>
              <a:schemeClr val="accent6"/>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63" name="Google Shape;463;p88"/>
          <p:cNvSpPr txBox="1"/>
          <p:nvPr/>
        </p:nvSpPr>
        <p:spPr>
          <a:xfrm>
            <a:off x="473350" y="1908175"/>
            <a:ext cx="58458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Solo resta probar que funcione lo que hicimos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esto nos apoyamos en lo visto anteriormente y arrancamos el servidor de la siguiente manera: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highlight>
                  <a:srgbClr val="EAFF6A"/>
                </a:highlight>
                <a:latin typeface="DM Sans"/>
                <a:ea typeface="DM Sans"/>
                <a:cs typeface="DM Sans"/>
                <a:sym typeface="DM Sans"/>
              </a:rPr>
              <a:t>python manage.py runserver</a:t>
            </a:r>
            <a:endParaRPr sz="1350" b="1">
              <a:highlight>
                <a:srgbClr val="EAFF6A"/>
              </a:highlight>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Nuestro primer view</a:t>
            </a:r>
            <a:endParaRPr sz="4000" b="1">
              <a:solidFill>
                <a:schemeClr val="dk1"/>
              </a:solidFill>
              <a:latin typeface="DM Sans"/>
              <a:ea typeface="DM Sans"/>
              <a:cs typeface="DM Sans"/>
              <a:sym typeface="DM Sans"/>
            </a:endParaRPr>
          </a:p>
        </p:txBody>
      </p:sp>
      <p:sp>
        <p:nvSpPr>
          <p:cNvPr id="469" name="Google Shape;469;p89"/>
          <p:cNvSpPr txBox="1"/>
          <p:nvPr/>
        </p:nvSpPr>
        <p:spPr>
          <a:xfrm>
            <a:off x="473350" y="1908175"/>
            <a:ext cx="5845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Luego entramos a:   </a:t>
            </a:r>
            <a:r>
              <a:rPr lang="es" sz="1350" b="1">
                <a:highlight>
                  <a:srgbClr val="EAFF6A"/>
                </a:highlight>
                <a:latin typeface="DM Sans"/>
                <a:ea typeface="DM Sans"/>
                <a:cs typeface="DM Sans"/>
                <a:sym typeface="DM Sans"/>
              </a:rPr>
              <a:t>http://127.0.0.1:8000/saludo/</a:t>
            </a:r>
            <a:endParaRPr sz="1350" b="1">
              <a:highlight>
                <a:srgbClr val="EAFF6A"/>
              </a:highlight>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Ya podemos ver nuestra primer página, o mejor dicho nuestra vista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470" name="Google Shape;470;p89"/>
          <p:cNvPicPr preferRelativeResize="0"/>
          <p:nvPr/>
        </p:nvPicPr>
        <p:blipFill>
          <a:blip r:embed="rId3">
            <a:alphaModFix/>
          </a:blip>
          <a:stretch>
            <a:fillRect/>
          </a:stretch>
        </p:blipFill>
        <p:spPr>
          <a:xfrm>
            <a:off x="1277700" y="2756375"/>
            <a:ext cx="5280150" cy="1933275"/>
          </a:xfrm>
          <a:prstGeom prst="rect">
            <a:avLst/>
          </a:prstGeom>
          <a:noFill/>
          <a:ln>
            <a:noFill/>
          </a:ln>
        </p:spPr>
      </p:pic>
      <p:pic>
        <p:nvPicPr>
          <p:cNvPr id="471" name="Google Shape;471;p89"/>
          <p:cNvPicPr preferRelativeResize="0"/>
          <p:nvPr/>
        </p:nvPicPr>
        <p:blipFill>
          <a:blip r:embed="rId4">
            <a:alphaModFix/>
          </a:blip>
          <a:stretch>
            <a:fillRect/>
          </a:stretch>
        </p:blipFill>
        <p:spPr>
          <a:xfrm rot="-4" flipH="1">
            <a:off x="7008026" y="2836251"/>
            <a:ext cx="1247075" cy="11062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9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Agregar otra view</a:t>
            </a:r>
            <a:endParaRPr sz="4000" b="1">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Agregar otra view</a:t>
            </a:r>
            <a:endParaRPr sz="4000" b="1">
              <a:solidFill>
                <a:schemeClr val="dk1"/>
              </a:solidFill>
              <a:latin typeface="DM Sans"/>
              <a:ea typeface="DM Sans"/>
              <a:cs typeface="DM Sans"/>
              <a:sym typeface="DM Sans"/>
            </a:endParaRPr>
          </a:p>
        </p:txBody>
      </p:sp>
      <p:sp>
        <p:nvSpPr>
          <p:cNvPr id="482" name="Google Shape;482;p91"/>
          <p:cNvSpPr txBox="1"/>
          <p:nvPr/>
        </p:nvSpPr>
        <p:spPr>
          <a:xfrm>
            <a:off x="473350" y="1908175"/>
            <a:ext cx="5845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Hagamos lo mismo para ver lo sencillo que ha sido: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483" name="Google Shape;483;p91"/>
          <p:cNvPicPr preferRelativeResize="0"/>
          <p:nvPr/>
        </p:nvPicPr>
        <p:blipFill>
          <a:blip r:embed="rId3">
            <a:alphaModFix/>
          </a:blip>
          <a:stretch>
            <a:fillRect/>
          </a:stretch>
        </p:blipFill>
        <p:spPr>
          <a:xfrm>
            <a:off x="799075" y="2397250"/>
            <a:ext cx="3368837" cy="1830251"/>
          </a:xfrm>
          <a:prstGeom prst="rect">
            <a:avLst/>
          </a:prstGeom>
          <a:noFill/>
          <a:ln>
            <a:noFill/>
          </a:ln>
        </p:spPr>
      </p:pic>
      <p:pic>
        <p:nvPicPr>
          <p:cNvPr id="484" name="Google Shape;484;p91"/>
          <p:cNvPicPr preferRelativeResize="0"/>
          <p:nvPr/>
        </p:nvPicPr>
        <p:blipFill>
          <a:blip r:embed="rId4">
            <a:alphaModFix/>
          </a:blip>
          <a:stretch>
            <a:fillRect/>
          </a:stretch>
        </p:blipFill>
        <p:spPr>
          <a:xfrm>
            <a:off x="4575555" y="2414282"/>
            <a:ext cx="3368845" cy="1813211"/>
          </a:xfrm>
          <a:prstGeom prst="rect">
            <a:avLst/>
          </a:prstGeom>
          <a:noFill/>
          <a:ln>
            <a:noFill/>
          </a:ln>
        </p:spPr>
      </p:pic>
      <p:sp>
        <p:nvSpPr>
          <p:cNvPr id="485" name="Google Shape;485;p91"/>
          <p:cNvSpPr/>
          <p:nvPr/>
        </p:nvSpPr>
        <p:spPr>
          <a:xfrm>
            <a:off x="823013" y="3365209"/>
            <a:ext cx="3321000" cy="538200"/>
          </a:xfrm>
          <a:prstGeom prst="rect">
            <a:avLst/>
          </a:prstGeom>
          <a:noFill/>
          <a:ln w="1905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1"/>
          <p:cNvSpPr/>
          <p:nvPr/>
        </p:nvSpPr>
        <p:spPr>
          <a:xfrm>
            <a:off x="4824471" y="3793713"/>
            <a:ext cx="2406300" cy="210300"/>
          </a:xfrm>
          <a:prstGeom prst="rect">
            <a:avLst/>
          </a:prstGeom>
          <a:noFill/>
          <a:ln w="1905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 name="Google Shape;487;p91"/>
          <p:cNvCxnSpPr/>
          <p:nvPr/>
        </p:nvCxnSpPr>
        <p:spPr>
          <a:xfrm rot="10800000">
            <a:off x="2322625" y="3903400"/>
            <a:ext cx="520800" cy="752700"/>
          </a:xfrm>
          <a:prstGeom prst="straightConnector1">
            <a:avLst/>
          </a:prstGeom>
          <a:noFill/>
          <a:ln w="19050" cap="flat" cmpd="sng">
            <a:solidFill>
              <a:srgbClr val="EAFF6A"/>
            </a:solidFill>
            <a:prstDash val="solid"/>
            <a:round/>
            <a:headEnd type="none" w="med" len="med"/>
            <a:tailEnd type="oval" w="med" len="med"/>
          </a:ln>
        </p:spPr>
      </p:cxnSp>
      <p:sp>
        <p:nvSpPr>
          <p:cNvPr id="488" name="Google Shape;488;p91"/>
          <p:cNvSpPr txBox="1"/>
          <p:nvPr/>
        </p:nvSpPr>
        <p:spPr>
          <a:xfrm>
            <a:off x="2843421" y="4369515"/>
            <a:ext cx="35553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350">
                <a:solidFill>
                  <a:schemeClr val="dk1"/>
                </a:solidFill>
                <a:highlight>
                  <a:srgbClr val="EAFF6A"/>
                </a:highlight>
                <a:latin typeface="DM Sans"/>
                <a:ea typeface="DM Sans"/>
                <a:cs typeface="DM Sans"/>
                <a:sym typeface="DM Sans"/>
              </a:rPr>
              <a:t>Podemos poner comandos HTML 😎</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Pasaje de parámetros</a:t>
            </a:r>
            <a:endParaRPr sz="4000" b="1">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93"/>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a:t>
            </a:r>
            <a:endParaRPr sz="4000" b="1">
              <a:solidFill>
                <a:schemeClr val="dk1"/>
              </a:solidFill>
              <a:latin typeface="DM Sans"/>
              <a:ea typeface="DM Sans"/>
              <a:cs typeface="DM Sans"/>
              <a:sym typeface="DM Sans"/>
            </a:endParaRPr>
          </a:p>
        </p:txBody>
      </p:sp>
      <p:sp>
        <p:nvSpPr>
          <p:cNvPr id="499" name="Google Shape;499;p93"/>
          <p:cNvSpPr txBox="1"/>
          <p:nvPr/>
        </p:nvSpPr>
        <p:spPr>
          <a:xfrm>
            <a:off x="457725" y="2211625"/>
            <a:ext cx="47301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Muchas veces queremos mostrar en una vista el resultado de algún proceso interno realizado en Python, esto es básicamente enviar parámetros por medio de la vista. </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dirty="0">
                <a:solidFill>
                  <a:schemeClr val="dk1"/>
                </a:solidFill>
                <a:latin typeface="DM Sans"/>
                <a:ea typeface="DM Sans"/>
                <a:cs typeface="DM Sans"/>
                <a:sym typeface="DM Sans"/>
              </a:rPr>
              <a:t>Veamos cómo se hace, es muy simple y parecido a la anterior. </a:t>
            </a:r>
            <a:endParaRPr sz="1350" b="1" dirty="0">
              <a:latin typeface="DM Sans"/>
              <a:ea typeface="DM Sans"/>
              <a:cs typeface="DM Sans"/>
              <a:sym typeface="DM Sans"/>
            </a:endParaRPr>
          </a:p>
        </p:txBody>
      </p:sp>
      <p:pic>
        <p:nvPicPr>
          <p:cNvPr id="500" name="Google Shape;500;p93"/>
          <p:cNvPicPr preferRelativeResize="0"/>
          <p:nvPr/>
        </p:nvPicPr>
        <p:blipFill>
          <a:blip r:embed="rId3">
            <a:alphaModFix/>
          </a:blip>
          <a:stretch>
            <a:fillRect/>
          </a:stretch>
        </p:blipFill>
        <p:spPr>
          <a:xfrm>
            <a:off x="7659488" y="2236125"/>
            <a:ext cx="671226" cy="6712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9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a:t>
            </a:r>
            <a:endParaRPr sz="4000" b="1">
              <a:solidFill>
                <a:schemeClr val="dk1"/>
              </a:solidFill>
              <a:latin typeface="DM Sans"/>
              <a:ea typeface="DM Sans"/>
              <a:cs typeface="DM Sans"/>
              <a:sym typeface="DM Sans"/>
            </a:endParaRPr>
          </a:p>
        </p:txBody>
      </p:sp>
      <p:sp>
        <p:nvSpPr>
          <p:cNvPr id="506" name="Google Shape;506;p94"/>
          <p:cNvSpPr txBox="1"/>
          <p:nvPr/>
        </p:nvSpPr>
        <p:spPr>
          <a:xfrm>
            <a:off x="473350" y="1908175"/>
            <a:ext cx="383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Así es el proceso de creación de una nueva vista que muestra </a:t>
            </a:r>
            <a:r>
              <a:rPr lang="es" sz="1350" b="1">
                <a:highlight>
                  <a:srgbClr val="EAFF6A"/>
                </a:highlight>
                <a:latin typeface="DM Sans"/>
                <a:ea typeface="DM Sans"/>
                <a:cs typeface="DM Sans"/>
                <a:sym typeface="DM Sans"/>
              </a:rPr>
              <a:t>DíaDeHoy.</a:t>
            </a:r>
            <a:endParaRPr sz="1350" b="1">
              <a:highlight>
                <a:srgbClr val="EAFF6A"/>
              </a:highlight>
              <a:latin typeface="DM Sans"/>
              <a:ea typeface="DM Sans"/>
              <a:cs typeface="DM Sans"/>
              <a:sym typeface="DM Sans"/>
            </a:endParaRPr>
          </a:p>
        </p:txBody>
      </p:sp>
      <p:pic>
        <p:nvPicPr>
          <p:cNvPr id="507" name="Google Shape;507;p94"/>
          <p:cNvPicPr preferRelativeResize="0"/>
          <p:nvPr/>
        </p:nvPicPr>
        <p:blipFill>
          <a:blip r:embed="rId3">
            <a:alphaModFix/>
          </a:blip>
          <a:stretch>
            <a:fillRect/>
          </a:stretch>
        </p:blipFill>
        <p:spPr>
          <a:xfrm>
            <a:off x="572075" y="3240900"/>
            <a:ext cx="3781225" cy="1510800"/>
          </a:xfrm>
          <a:prstGeom prst="rect">
            <a:avLst/>
          </a:prstGeom>
          <a:noFill/>
          <a:ln>
            <a:noFill/>
          </a:ln>
        </p:spPr>
      </p:pic>
      <p:pic>
        <p:nvPicPr>
          <p:cNvPr id="508" name="Google Shape;508;p94"/>
          <p:cNvPicPr preferRelativeResize="0"/>
          <p:nvPr/>
        </p:nvPicPr>
        <p:blipFill>
          <a:blip r:embed="rId4">
            <a:alphaModFix/>
          </a:blip>
          <a:stretch>
            <a:fillRect/>
          </a:stretch>
        </p:blipFill>
        <p:spPr>
          <a:xfrm>
            <a:off x="4751025" y="1358413"/>
            <a:ext cx="4003425" cy="1606025"/>
          </a:xfrm>
          <a:prstGeom prst="rect">
            <a:avLst/>
          </a:prstGeom>
          <a:noFill/>
          <a:ln>
            <a:noFill/>
          </a:ln>
        </p:spPr>
      </p:pic>
      <p:pic>
        <p:nvPicPr>
          <p:cNvPr id="509" name="Google Shape;509;p94"/>
          <p:cNvPicPr preferRelativeResize="0"/>
          <p:nvPr/>
        </p:nvPicPr>
        <p:blipFill>
          <a:blip r:embed="rId5">
            <a:alphaModFix/>
          </a:blip>
          <a:stretch>
            <a:fillRect/>
          </a:stretch>
        </p:blipFill>
        <p:spPr>
          <a:xfrm>
            <a:off x="4694002" y="3311575"/>
            <a:ext cx="4060447" cy="128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6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¿Qué es Django?</a:t>
            </a:r>
            <a:endParaRPr sz="4000" b="1">
              <a:solidFill>
                <a:schemeClr val="dk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95"/>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Parámetros desde </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la URL</a:t>
            </a:r>
            <a:endParaRPr sz="4000" b="1">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9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a:t>
            </a:r>
            <a:endParaRPr sz="4000" b="1">
              <a:solidFill>
                <a:schemeClr val="dk1"/>
              </a:solidFill>
              <a:latin typeface="DM Sans"/>
              <a:ea typeface="DM Sans"/>
              <a:cs typeface="DM Sans"/>
              <a:sym typeface="DM Sans"/>
            </a:endParaRPr>
          </a:p>
        </p:txBody>
      </p:sp>
      <p:sp>
        <p:nvSpPr>
          <p:cNvPr id="520" name="Google Shape;520;p96"/>
          <p:cNvSpPr txBox="1"/>
          <p:nvPr/>
        </p:nvSpPr>
        <p:spPr>
          <a:xfrm>
            <a:off x="47335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Mi vista puede trabajar sobre algún dato que nos enviar por </a:t>
            </a:r>
            <a:r>
              <a:rPr lang="es" sz="1350" b="1">
                <a:highlight>
                  <a:srgbClr val="EAFF6A"/>
                </a:highlight>
                <a:latin typeface="DM Sans"/>
                <a:ea typeface="DM Sans"/>
                <a:cs typeface="DM Sans"/>
                <a:sym typeface="DM Sans"/>
              </a:rPr>
              <a:t>url</a:t>
            </a:r>
            <a:r>
              <a:rPr lang="es" sz="1350">
                <a:latin typeface="DM Sans"/>
                <a:ea typeface="DM Sans"/>
                <a:cs typeface="DM Sans"/>
                <a:sym typeface="DM Sans"/>
              </a:rPr>
              <a:t>, veamos cómo funciona así la respuesta aparece sola:</a:t>
            </a:r>
            <a:endParaRPr sz="1350">
              <a:latin typeface="DM Sans"/>
              <a:ea typeface="DM Sans"/>
              <a:cs typeface="DM Sans"/>
              <a:sym typeface="DM Sans"/>
            </a:endParaRPr>
          </a:p>
        </p:txBody>
      </p:sp>
      <p:pic>
        <p:nvPicPr>
          <p:cNvPr id="521" name="Google Shape;521;p96"/>
          <p:cNvPicPr preferRelativeResize="0"/>
          <p:nvPr/>
        </p:nvPicPr>
        <p:blipFill>
          <a:blip r:embed="rId3">
            <a:alphaModFix/>
          </a:blip>
          <a:stretch>
            <a:fillRect/>
          </a:stretch>
        </p:blipFill>
        <p:spPr>
          <a:xfrm>
            <a:off x="4744688" y="1471625"/>
            <a:ext cx="3619975" cy="1100125"/>
          </a:xfrm>
          <a:prstGeom prst="rect">
            <a:avLst/>
          </a:prstGeom>
          <a:noFill/>
          <a:ln>
            <a:noFill/>
          </a:ln>
        </p:spPr>
      </p:pic>
      <p:pic>
        <p:nvPicPr>
          <p:cNvPr id="522" name="Google Shape;522;p96"/>
          <p:cNvPicPr preferRelativeResize="0"/>
          <p:nvPr/>
        </p:nvPicPr>
        <p:blipFill>
          <a:blip r:embed="rId4">
            <a:alphaModFix/>
          </a:blip>
          <a:stretch>
            <a:fillRect/>
          </a:stretch>
        </p:blipFill>
        <p:spPr>
          <a:xfrm>
            <a:off x="5274900" y="2924213"/>
            <a:ext cx="2559550" cy="1522175"/>
          </a:xfrm>
          <a:prstGeom prst="rect">
            <a:avLst/>
          </a:prstGeom>
          <a:noFill/>
          <a:ln>
            <a:noFill/>
          </a:ln>
        </p:spPr>
      </p:pic>
      <p:pic>
        <p:nvPicPr>
          <p:cNvPr id="523" name="Google Shape;523;p96"/>
          <p:cNvPicPr preferRelativeResize="0"/>
          <p:nvPr/>
        </p:nvPicPr>
        <p:blipFill>
          <a:blip r:embed="rId5">
            <a:alphaModFix/>
          </a:blip>
          <a:stretch>
            <a:fillRect/>
          </a:stretch>
        </p:blipFill>
        <p:spPr>
          <a:xfrm>
            <a:off x="528513" y="2961388"/>
            <a:ext cx="3724275" cy="1447800"/>
          </a:xfrm>
          <a:prstGeom prst="rect">
            <a:avLst/>
          </a:prstGeom>
          <a:noFill/>
          <a:ln>
            <a:noFill/>
          </a:ln>
        </p:spPr>
      </p:pic>
      <p:sp>
        <p:nvSpPr>
          <p:cNvPr id="524" name="Google Shape;524;p96"/>
          <p:cNvSpPr/>
          <p:nvPr/>
        </p:nvSpPr>
        <p:spPr>
          <a:xfrm>
            <a:off x="473350" y="4021375"/>
            <a:ext cx="417600" cy="2268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96"/>
          <p:cNvPicPr preferRelativeResize="0"/>
          <p:nvPr/>
        </p:nvPicPr>
        <p:blipFill>
          <a:blip r:embed="rId3">
            <a:alphaModFix/>
          </a:blip>
          <a:stretch>
            <a:fillRect/>
          </a:stretch>
        </p:blipFill>
        <p:spPr>
          <a:xfrm>
            <a:off x="4689513" y="1471625"/>
            <a:ext cx="3619975" cy="1100125"/>
          </a:xfrm>
          <a:prstGeom prst="rect">
            <a:avLst/>
          </a:prstGeom>
          <a:noFill/>
          <a:ln>
            <a:noFill/>
          </a:ln>
        </p:spPr>
      </p:pic>
      <p:pic>
        <p:nvPicPr>
          <p:cNvPr id="526" name="Google Shape;526;p96"/>
          <p:cNvPicPr preferRelativeResize="0"/>
          <p:nvPr/>
        </p:nvPicPr>
        <p:blipFill>
          <a:blip r:embed="rId4">
            <a:alphaModFix/>
          </a:blip>
          <a:stretch>
            <a:fillRect/>
          </a:stretch>
        </p:blipFill>
        <p:spPr>
          <a:xfrm>
            <a:off x="5219725" y="2924213"/>
            <a:ext cx="2559550" cy="1522175"/>
          </a:xfrm>
          <a:prstGeom prst="rect">
            <a:avLst/>
          </a:prstGeom>
          <a:noFill/>
          <a:ln>
            <a:noFill/>
          </a:ln>
        </p:spPr>
      </p:pic>
      <p:pic>
        <p:nvPicPr>
          <p:cNvPr id="527" name="Google Shape;527;p96"/>
          <p:cNvPicPr preferRelativeResize="0"/>
          <p:nvPr/>
        </p:nvPicPr>
        <p:blipFill>
          <a:blip r:embed="rId5">
            <a:alphaModFix/>
          </a:blip>
          <a:stretch>
            <a:fillRect/>
          </a:stretch>
        </p:blipFill>
        <p:spPr>
          <a:xfrm>
            <a:off x="473338" y="2961388"/>
            <a:ext cx="3724275" cy="144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97"/>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Plantillas Django</a:t>
            </a:r>
            <a:endParaRPr sz="4000" b="1">
              <a:solidFill>
                <a:srgbClr val="83AEFB"/>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9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Plantillas</a:t>
            </a:r>
            <a:endParaRPr sz="4000" b="1">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9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son? </a:t>
            </a:r>
            <a:endParaRPr sz="4000" b="1">
              <a:solidFill>
                <a:schemeClr val="dk1"/>
              </a:solidFill>
              <a:latin typeface="DM Sans"/>
              <a:ea typeface="DM Sans"/>
              <a:cs typeface="DM Sans"/>
              <a:sym typeface="DM Sans"/>
            </a:endParaRPr>
          </a:p>
        </p:txBody>
      </p:sp>
      <p:sp>
        <p:nvSpPr>
          <p:cNvPr id="543" name="Google Shape;543;p99"/>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Son archivos que nos permiten separar la vista de la estética, es decir guardar en un archivo separado de todo lo que guardábamos en “documento”, para así enviar por la HttpsResponse.</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544" name="Google Shape;544;p99"/>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highlight>
                  <a:srgbClr val="EAFF6A"/>
                </a:highlight>
                <a:latin typeface="DM Sans"/>
                <a:ea typeface="DM Sans"/>
                <a:cs typeface="DM Sans"/>
                <a:sym typeface="DM Sans"/>
              </a:rPr>
              <a:t>Entonces, ¿podríamos decir que así se crea un template?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¡Exacto!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solidFill>
                  <a:schemeClr val="dk1"/>
                </a:solidFill>
                <a:latin typeface="DM Sans"/>
                <a:ea typeface="DM Sans"/>
                <a:cs typeface="DM Sans"/>
                <a:sym typeface="DM Sans"/>
              </a:rPr>
              <a:t>Recordemos que Django se basaba en Modelo,Vista, Template. </a:t>
            </a:r>
            <a:r>
              <a:rPr lang="es" sz="1350">
                <a:solidFill>
                  <a:schemeClr val="dk1"/>
                </a:solidFill>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100"/>
          <p:cNvGrpSpPr/>
          <p:nvPr/>
        </p:nvGrpSpPr>
        <p:grpSpPr>
          <a:xfrm>
            <a:off x="4202556" y="994173"/>
            <a:ext cx="738900" cy="738900"/>
            <a:chOff x="974706" y="2467173"/>
            <a:chExt cx="738900" cy="738900"/>
          </a:xfrm>
        </p:grpSpPr>
        <p:sp>
          <p:nvSpPr>
            <p:cNvPr id="550" name="Google Shape;550;p10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1" name="Google Shape;551;p10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52" name="Google Shape;552;p100"/>
          <p:cNvSpPr txBox="1"/>
          <p:nvPr/>
        </p:nvSpPr>
        <p:spPr>
          <a:xfrm>
            <a:off x="1461300" y="1940550"/>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Creando nuestro primer template. </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553" name="Google Shape;553;p100"/>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 20 minutos</a:t>
            </a:r>
            <a:endParaRPr sz="2000" b="1">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101"/>
          <p:cNvGrpSpPr/>
          <p:nvPr/>
        </p:nvGrpSpPr>
        <p:grpSpPr>
          <a:xfrm>
            <a:off x="457347" y="468297"/>
            <a:ext cx="431074" cy="431074"/>
            <a:chOff x="974706" y="2467173"/>
            <a:chExt cx="738900" cy="738900"/>
          </a:xfrm>
        </p:grpSpPr>
        <p:sp>
          <p:nvSpPr>
            <p:cNvPr id="559" name="Google Shape;559;p10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0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61" name="Google Shape;561;p101"/>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nuestro primer template. </a:t>
            </a:r>
            <a:endParaRPr sz="4000" b="1">
              <a:solidFill>
                <a:schemeClr val="dk1"/>
              </a:solidFill>
              <a:latin typeface="DM Sans"/>
              <a:ea typeface="DM Sans"/>
              <a:cs typeface="DM Sans"/>
              <a:sym typeface="DM Sans"/>
            </a:endParaRPr>
          </a:p>
        </p:txBody>
      </p:sp>
      <p:pic>
        <p:nvPicPr>
          <p:cNvPr id="562" name="Google Shape;562;p10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63" name="Google Shape;563;p101"/>
          <p:cNvSpPr txBox="1"/>
          <p:nvPr/>
        </p:nvSpPr>
        <p:spPr>
          <a:xfrm>
            <a:off x="549525" y="2710938"/>
            <a:ext cx="49872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Vamos a crear nuestro primer template. Esto necesitará de un “template”, propiamente dicho, es decir, lo que se muestra. Además, necesitaremos un “contexto”, esto es, para manejar contenido que cambia, por ejemplo nuestro nombre en el ejercicio anterior. Y por último crear un “render” es decir, una transformación a página web.</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564" name="Google Shape;564;p10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10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grpSp>
        <p:nvGrpSpPr>
          <p:cNvPr id="570" name="Google Shape;570;p102"/>
          <p:cNvGrpSpPr/>
          <p:nvPr/>
        </p:nvGrpSpPr>
        <p:grpSpPr>
          <a:xfrm>
            <a:off x="386938" y="1772625"/>
            <a:ext cx="587100" cy="600300"/>
            <a:chOff x="-5909287" y="3037650"/>
            <a:chExt cx="587100" cy="600300"/>
          </a:xfrm>
        </p:grpSpPr>
        <p:sp>
          <p:nvSpPr>
            <p:cNvPr id="571" name="Google Shape;571;p102"/>
            <p:cNvSpPr/>
            <p:nvPr/>
          </p:nvSpPr>
          <p:spPr>
            <a:xfrm>
              <a:off x="-5909287" y="304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2"/>
            <p:cNvSpPr txBox="1"/>
            <p:nvPr/>
          </p:nvSpPr>
          <p:spPr>
            <a:xfrm>
              <a:off x="-5822875" y="30376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solidFill>
                    <a:srgbClr val="000000"/>
                  </a:solidFill>
                  <a:latin typeface="DM Sans"/>
                  <a:ea typeface="DM Sans"/>
                  <a:cs typeface="DM Sans"/>
                  <a:sym typeface="DM Sans"/>
                </a:rPr>
                <a:t>1</a:t>
              </a:r>
              <a:endParaRPr sz="3000" b="1">
                <a:solidFill>
                  <a:srgbClr val="000000"/>
                </a:solidFill>
                <a:latin typeface="DM Sans"/>
                <a:ea typeface="DM Sans"/>
                <a:cs typeface="DM Sans"/>
                <a:sym typeface="DM Sans"/>
              </a:endParaRPr>
            </a:p>
          </p:txBody>
        </p:sp>
      </p:grpSp>
      <p:grpSp>
        <p:nvGrpSpPr>
          <p:cNvPr id="573" name="Google Shape;573;p102"/>
          <p:cNvGrpSpPr/>
          <p:nvPr/>
        </p:nvGrpSpPr>
        <p:grpSpPr>
          <a:xfrm>
            <a:off x="5044000" y="1772625"/>
            <a:ext cx="587100" cy="600300"/>
            <a:chOff x="-1166562" y="1599375"/>
            <a:chExt cx="587100" cy="600300"/>
          </a:xfrm>
        </p:grpSpPr>
        <p:sp>
          <p:nvSpPr>
            <p:cNvPr id="574" name="Google Shape;574;p102"/>
            <p:cNvSpPr/>
            <p:nvPr/>
          </p:nvSpPr>
          <p:spPr>
            <a:xfrm>
              <a:off x="-1166562" y="16059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2"/>
            <p:cNvSpPr txBox="1"/>
            <p:nvPr/>
          </p:nvSpPr>
          <p:spPr>
            <a:xfrm>
              <a:off x="-1080175" y="1599375"/>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2</a:t>
              </a:r>
              <a:endParaRPr sz="3000" b="1">
                <a:solidFill>
                  <a:srgbClr val="000000"/>
                </a:solidFill>
                <a:latin typeface="DM Sans"/>
                <a:ea typeface="DM Sans"/>
                <a:cs typeface="DM Sans"/>
                <a:sym typeface="DM Sans"/>
              </a:endParaRPr>
            </a:p>
          </p:txBody>
        </p:sp>
      </p:grpSp>
      <p:pic>
        <p:nvPicPr>
          <p:cNvPr id="576" name="Google Shape;576;p102"/>
          <p:cNvPicPr preferRelativeResize="0"/>
          <p:nvPr/>
        </p:nvPicPr>
        <p:blipFill rotWithShape="1">
          <a:blip r:embed="rId3">
            <a:alphaModFix/>
          </a:blip>
          <a:srcRect l="49999" r="39228" b="74400"/>
          <a:stretch/>
        </p:blipFill>
        <p:spPr>
          <a:xfrm>
            <a:off x="1121525" y="2851425"/>
            <a:ext cx="3056676" cy="1945600"/>
          </a:xfrm>
          <a:prstGeom prst="rect">
            <a:avLst/>
          </a:prstGeom>
          <a:noFill/>
          <a:ln>
            <a:noFill/>
          </a:ln>
        </p:spPr>
      </p:pic>
      <p:pic>
        <p:nvPicPr>
          <p:cNvPr id="577" name="Google Shape;577;p102"/>
          <p:cNvPicPr preferRelativeResize="0"/>
          <p:nvPr/>
        </p:nvPicPr>
        <p:blipFill>
          <a:blip r:embed="rId4">
            <a:alphaModFix/>
          </a:blip>
          <a:stretch>
            <a:fillRect/>
          </a:stretch>
        </p:blipFill>
        <p:spPr>
          <a:xfrm>
            <a:off x="5637947" y="3420789"/>
            <a:ext cx="3104381" cy="806875"/>
          </a:xfrm>
          <a:prstGeom prst="rect">
            <a:avLst/>
          </a:prstGeom>
          <a:noFill/>
          <a:ln>
            <a:noFill/>
          </a:ln>
        </p:spPr>
      </p:pic>
      <p:sp>
        <p:nvSpPr>
          <p:cNvPr id="578" name="Google Shape;578;p102"/>
          <p:cNvSpPr txBox="1"/>
          <p:nvPr/>
        </p:nvSpPr>
        <p:spPr>
          <a:xfrm>
            <a:off x="1008300" y="1772625"/>
            <a:ext cx="35637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s" sz="1350">
                <a:solidFill>
                  <a:schemeClr val="dk1"/>
                </a:solidFill>
                <a:latin typeface="DM Sans"/>
                <a:ea typeface="DM Sans"/>
                <a:cs typeface="DM Sans"/>
                <a:sym typeface="DM Sans"/>
              </a:rPr>
              <a:t>Dentro del proyecto creamos una carpeta que se puede llamar plantillas.</a:t>
            </a:r>
            <a:endParaRPr sz="1350">
              <a:latin typeface="DM Sans"/>
              <a:ea typeface="DM Sans"/>
              <a:cs typeface="DM Sans"/>
              <a:sym typeface="DM Sans"/>
            </a:endParaRPr>
          </a:p>
        </p:txBody>
      </p:sp>
      <p:sp>
        <p:nvSpPr>
          <p:cNvPr id="579" name="Google Shape;579;p102"/>
          <p:cNvSpPr txBox="1"/>
          <p:nvPr/>
        </p:nvSpPr>
        <p:spPr>
          <a:xfrm>
            <a:off x="5637950" y="1772625"/>
            <a:ext cx="35637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Dentro de esa nueva carpeta creamos un archivo </a:t>
            </a:r>
            <a:r>
              <a:rPr lang="es" sz="1350">
                <a:solidFill>
                  <a:schemeClr val="dk1"/>
                </a:solidFill>
                <a:highlight>
                  <a:srgbClr val="EAFF6A"/>
                </a:highlight>
                <a:latin typeface="DM Sans"/>
                <a:ea typeface="DM Sans"/>
                <a:cs typeface="DM Sans"/>
                <a:sym typeface="DM Sans"/>
              </a:rPr>
              <a:t>template1.html</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grpSp>
        <p:nvGrpSpPr>
          <p:cNvPr id="585" name="Google Shape;585;p103"/>
          <p:cNvGrpSpPr/>
          <p:nvPr/>
        </p:nvGrpSpPr>
        <p:grpSpPr>
          <a:xfrm>
            <a:off x="386938" y="1772625"/>
            <a:ext cx="587100" cy="600300"/>
            <a:chOff x="-5909287" y="3037650"/>
            <a:chExt cx="587100" cy="600300"/>
          </a:xfrm>
        </p:grpSpPr>
        <p:sp>
          <p:nvSpPr>
            <p:cNvPr id="586" name="Google Shape;586;p103"/>
            <p:cNvSpPr/>
            <p:nvPr/>
          </p:nvSpPr>
          <p:spPr>
            <a:xfrm>
              <a:off x="-5909287" y="304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3"/>
            <p:cNvSpPr txBox="1"/>
            <p:nvPr/>
          </p:nvSpPr>
          <p:spPr>
            <a:xfrm>
              <a:off x="-5822875" y="30376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3</a:t>
              </a:r>
              <a:endParaRPr sz="3000" b="1">
                <a:solidFill>
                  <a:srgbClr val="000000"/>
                </a:solidFill>
                <a:latin typeface="DM Sans"/>
                <a:ea typeface="DM Sans"/>
                <a:cs typeface="DM Sans"/>
                <a:sym typeface="DM Sans"/>
              </a:endParaRPr>
            </a:p>
          </p:txBody>
        </p:sp>
      </p:grpSp>
      <p:sp>
        <p:nvSpPr>
          <p:cNvPr id="588" name="Google Shape;588;p103"/>
          <p:cNvSpPr txBox="1"/>
          <p:nvPr/>
        </p:nvSpPr>
        <p:spPr>
          <a:xfrm>
            <a:off x="1008300" y="1772625"/>
            <a:ext cx="3563700" cy="936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template1</a:t>
            </a:r>
            <a:r>
              <a:rPr lang="es" sz="1350">
                <a:solidFill>
                  <a:schemeClr val="dk1"/>
                </a:solidFill>
                <a:latin typeface="DM Sans"/>
                <a:ea typeface="DM Sans"/>
                <a:cs typeface="DM Sans"/>
                <a:sym typeface="DM Sans"/>
              </a:rPr>
              <a:t>, escribimos </a:t>
            </a:r>
            <a:r>
              <a:rPr lang="es" sz="1350">
                <a:solidFill>
                  <a:schemeClr val="dk1"/>
                </a:solidFill>
                <a:highlight>
                  <a:srgbClr val="EAFF6A"/>
                </a:highlight>
                <a:latin typeface="DM Sans"/>
                <a:ea typeface="DM Sans"/>
                <a:cs typeface="DM Sans"/>
                <a:sym typeface="DM Sans"/>
              </a:rPr>
              <a:t>html:5</a:t>
            </a:r>
            <a:r>
              <a:rPr lang="es" sz="1350">
                <a:solidFill>
                  <a:schemeClr val="dk1"/>
                </a:solidFill>
                <a:latin typeface="DM Sans"/>
                <a:ea typeface="DM Sans"/>
                <a:cs typeface="DM Sans"/>
                <a:sym typeface="DM Sans"/>
              </a:rPr>
              <a:t> y damos clic en “enter”.</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1000"/>
              </a:spcAft>
              <a:buNone/>
            </a:pPr>
            <a:r>
              <a:rPr lang="es" sz="1350">
                <a:solidFill>
                  <a:schemeClr val="dk1"/>
                </a:solidFill>
                <a:latin typeface="DM Sans"/>
                <a:ea typeface="DM Sans"/>
                <a:cs typeface="DM Sans"/>
                <a:sym typeface="DM Sans"/>
              </a:rPr>
              <a:t>Se crea automáticamente un esqueleto.</a:t>
            </a:r>
            <a:endParaRPr sz="1350">
              <a:solidFill>
                <a:schemeClr val="dk1"/>
              </a:solidFill>
              <a:latin typeface="DM Sans"/>
              <a:ea typeface="DM Sans"/>
              <a:cs typeface="DM Sans"/>
              <a:sym typeface="DM Sans"/>
            </a:endParaRPr>
          </a:p>
        </p:txBody>
      </p:sp>
      <p:pic>
        <p:nvPicPr>
          <p:cNvPr id="589" name="Google Shape;589;p103"/>
          <p:cNvPicPr preferRelativeResize="0"/>
          <p:nvPr/>
        </p:nvPicPr>
        <p:blipFill>
          <a:blip r:embed="rId3">
            <a:alphaModFix/>
          </a:blip>
          <a:stretch>
            <a:fillRect/>
          </a:stretch>
        </p:blipFill>
        <p:spPr>
          <a:xfrm>
            <a:off x="974050" y="2970650"/>
            <a:ext cx="4583450" cy="1313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104"/>
          <p:cNvPicPr preferRelativeResize="0"/>
          <p:nvPr/>
        </p:nvPicPr>
        <p:blipFill>
          <a:blip r:embed="rId3">
            <a:alphaModFix/>
          </a:blip>
          <a:stretch>
            <a:fillRect/>
          </a:stretch>
        </p:blipFill>
        <p:spPr>
          <a:xfrm>
            <a:off x="853500" y="2571738"/>
            <a:ext cx="3718499" cy="2269365"/>
          </a:xfrm>
          <a:prstGeom prst="rect">
            <a:avLst/>
          </a:prstGeom>
          <a:noFill/>
          <a:ln>
            <a:noFill/>
          </a:ln>
        </p:spPr>
      </p:pic>
      <p:pic>
        <p:nvPicPr>
          <p:cNvPr id="595" name="Google Shape;595;p104"/>
          <p:cNvPicPr preferRelativeResize="0"/>
          <p:nvPr/>
        </p:nvPicPr>
        <p:blipFill>
          <a:blip r:embed="rId4">
            <a:alphaModFix/>
          </a:blip>
          <a:stretch>
            <a:fillRect/>
          </a:stretch>
        </p:blipFill>
        <p:spPr>
          <a:xfrm>
            <a:off x="5189805" y="2778060"/>
            <a:ext cx="2946293" cy="1856728"/>
          </a:xfrm>
          <a:prstGeom prst="rect">
            <a:avLst/>
          </a:prstGeom>
          <a:noFill/>
          <a:ln>
            <a:noFill/>
          </a:ln>
        </p:spPr>
      </p:pic>
      <p:sp>
        <p:nvSpPr>
          <p:cNvPr id="596" name="Google Shape;596;p10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grpSp>
        <p:nvGrpSpPr>
          <p:cNvPr id="597" name="Google Shape;597;p104"/>
          <p:cNvGrpSpPr/>
          <p:nvPr/>
        </p:nvGrpSpPr>
        <p:grpSpPr>
          <a:xfrm>
            <a:off x="386938" y="1772625"/>
            <a:ext cx="587100" cy="600300"/>
            <a:chOff x="-5909287" y="3037650"/>
            <a:chExt cx="587100" cy="600300"/>
          </a:xfrm>
        </p:grpSpPr>
        <p:sp>
          <p:nvSpPr>
            <p:cNvPr id="598" name="Google Shape;598;p104"/>
            <p:cNvSpPr/>
            <p:nvPr/>
          </p:nvSpPr>
          <p:spPr>
            <a:xfrm>
              <a:off x="-5909287" y="304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4"/>
            <p:cNvSpPr txBox="1"/>
            <p:nvPr/>
          </p:nvSpPr>
          <p:spPr>
            <a:xfrm>
              <a:off x="-5822875" y="30376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4</a:t>
              </a:r>
              <a:endParaRPr sz="3000" b="1">
                <a:solidFill>
                  <a:srgbClr val="000000"/>
                </a:solidFill>
                <a:latin typeface="DM Sans"/>
                <a:ea typeface="DM Sans"/>
                <a:cs typeface="DM Sans"/>
                <a:sym typeface="DM Sans"/>
              </a:endParaRPr>
            </a:p>
          </p:txBody>
        </p:sp>
      </p:grpSp>
      <p:sp>
        <p:nvSpPr>
          <p:cNvPr id="600" name="Google Shape;600;p104"/>
          <p:cNvSpPr txBox="1"/>
          <p:nvPr/>
        </p:nvSpPr>
        <p:spPr>
          <a:xfrm>
            <a:off x="1008300" y="1772625"/>
            <a:ext cx="35637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s" sz="1350">
                <a:solidFill>
                  <a:schemeClr val="dk1"/>
                </a:solidFill>
                <a:latin typeface="DM Sans"/>
                <a:ea typeface="DM Sans"/>
                <a:cs typeface="DM Sans"/>
                <a:sym typeface="DM Sans"/>
              </a:rPr>
              <a:t>Dentro de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a:t>
            </a:r>
            <a:r>
              <a:rPr lang="es" sz="1350">
                <a:solidFill>
                  <a:schemeClr val="dk1"/>
                </a:solidFill>
                <a:highlight>
                  <a:srgbClr val="EAFF6A"/>
                </a:highlight>
                <a:latin typeface="DM Sans"/>
                <a:ea typeface="DM Sans"/>
                <a:cs typeface="DM Sans"/>
                <a:sym typeface="DM Sans"/>
              </a:rPr>
              <a:t>&lt;/body&gt;</a:t>
            </a:r>
            <a:r>
              <a:rPr lang="es" sz="1350">
                <a:solidFill>
                  <a:schemeClr val="dk1"/>
                </a:solidFill>
                <a:latin typeface="DM Sans"/>
                <a:ea typeface="DM Sans"/>
                <a:cs typeface="DM Sans"/>
                <a:sym typeface="DM Sans"/>
              </a:rPr>
              <a:t>, escribimos lo que queremos que se vea en nuestra página web.</a:t>
            </a:r>
            <a:endParaRPr sz="135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6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Definición</a:t>
            </a:r>
            <a:endParaRPr sz="4000" b="1">
              <a:solidFill>
                <a:schemeClr val="dk1"/>
              </a:solidFill>
              <a:latin typeface="DM Sans"/>
              <a:ea typeface="DM Sans"/>
              <a:cs typeface="DM Sans"/>
              <a:sym typeface="DM Sans"/>
            </a:endParaRPr>
          </a:p>
        </p:txBody>
      </p:sp>
      <p:sp>
        <p:nvSpPr>
          <p:cNvPr id="270" name="Google Shape;270;p67"/>
          <p:cNvSpPr txBox="1"/>
          <p:nvPr/>
        </p:nvSpPr>
        <p:spPr>
          <a:xfrm>
            <a:off x="473350" y="1908175"/>
            <a:ext cx="5864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Ya sabemos programar en Python, es momento de empezar a aplicar un poco de todo esto para poder crear un </a:t>
            </a:r>
            <a:r>
              <a:rPr lang="es" sz="1350" b="1">
                <a:latin typeface="DM Sans"/>
                <a:ea typeface="DM Sans"/>
                <a:cs typeface="DM Sans"/>
                <a:sym typeface="DM Sans"/>
              </a:rPr>
              <a:t>proyecto web</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realizar un proyecto web necesitaremos usar un </a:t>
            </a:r>
            <a:r>
              <a:rPr lang="es" sz="1350" b="1">
                <a:latin typeface="DM Sans"/>
                <a:ea typeface="DM Sans"/>
                <a:cs typeface="DM Sans"/>
                <a:sym typeface="DM Sans"/>
              </a:rPr>
              <a:t>framework</a:t>
            </a:r>
            <a:r>
              <a:rPr lang="es" sz="1350">
                <a:latin typeface="DM Sans"/>
                <a:ea typeface="DM Sans"/>
                <a:cs typeface="DM Sans"/>
                <a:sym typeface="DM Sans"/>
              </a:rPr>
              <a:t> que nos facilite esta tarea, el más sencillo de todos los frameworks web de Python es Flask. Pero en este apartado usaremos </a:t>
            </a:r>
            <a:r>
              <a:rPr lang="es" sz="1350" b="1">
                <a:latin typeface="DM Sans"/>
                <a:ea typeface="DM Sans"/>
                <a:cs typeface="DM Sans"/>
                <a:sym typeface="DM Sans"/>
              </a:rPr>
              <a:t>Django</a:t>
            </a:r>
            <a:r>
              <a:rPr lang="es" sz="1350">
                <a:latin typeface="DM Sans"/>
                <a:ea typeface="DM Sans"/>
                <a:cs typeface="DM Sans"/>
                <a:sym typeface="DM Sans"/>
              </a:rPr>
              <a:t> que es mucho más completo y es de </a:t>
            </a:r>
            <a:r>
              <a:rPr lang="es" sz="1350" b="1">
                <a:latin typeface="DM Sans"/>
                <a:ea typeface="DM Sans"/>
                <a:cs typeface="DM Sans"/>
                <a:sym typeface="DM Sans"/>
              </a:rPr>
              <a:t>código abierto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grpSp>
        <p:nvGrpSpPr>
          <p:cNvPr id="606" name="Google Shape;606;p105"/>
          <p:cNvGrpSpPr/>
          <p:nvPr/>
        </p:nvGrpSpPr>
        <p:grpSpPr>
          <a:xfrm>
            <a:off x="386938" y="1772625"/>
            <a:ext cx="587100" cy="600300"/>
            <a:chOff x="-5909287" y="3037650"/>
            <a:chExt cx="587100" cy="600300"/>
          </a:xfrm>
        </p:grpSpPr>
        <p:sp>
          <p:nvSpPr>
            <p:cNvPr id="607" name="Google Shape;607;p105"/>
            <p:cNvSpPr/>
            <p:nvPr/>
          </p:nvSpPr>
          <p:spPr>
            <a:xfrm>
              <a:off x="-5909287" y="304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5"/>
            <p:cNvSpPr txBox="1"/>
            <p:nvPr/>
          </p:nvSpPr>
          <p:spPr>
            <a:xfrm>
              <a:off x="-5822875" y="30376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5</a:t>
              </a:r>
              <a:endParaRPr sz="3000" b="1">
                <a:solidFill>
                  <a:srgbClr val="000000"/>
                </a:solidFill>
                <a:latin typeface="DM Sans"/>
                <a:ea typeface="DM Sans"/>
                <a:cs typeface="DM Sans"/>
                <a:sym typeface="DM Sans"/>
              </a:endParaRPr>
            </a:p>
          </p:txBody>
        </p:sp>
      </p:grpSp>
      <p:sp>
        <p:nvSpPr>
          <p:cNvPr id="609" name="Google Shape;609;p105"/>
          <p:cNvSpPr txBox="1"/>
          <p:nvPr/>
        </p:nvSpPr>
        <p:spPr>
          <a:xfrm>
            <a:off x="1008300" y="1772625"/>
            <a:ext cx="35637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s" sz="1350" dirty="0">
                <a:solidFill>
                  <a:schemeClr val="dk1"/>
                </a:solidFill>
                <a:latin typeface="DM Sans"/>
                <a:ea typeface="DM Sans"/>
                <a:cs typeface="DM Sans"/>
                <a:sym typeface="DM Sans"/>
              </a:rPr>
              <a:t>5a. Llamamos a template1 desde una nueva vista (</a:t>
            </a:r>
            <a:r>
              <a:rPr lang="es" sz="1350" dirty="0">
                <a:solidFill>
                  <a:schemeClr val="dk1"/>
                </a:solidFill>
                <a:highlight>
                  <a:srgbClr val="EAFF6A"/>
                </a:highlight>
                <a:latin typeface="DM Sans"/>
                <a:ea typeface="DM Sans"/>
                <a:cs typeface="DM Sans"/>
                <a:sym typeface="DM Sans"/>
              </a:rPr>
              <a:t>probandoTemplate</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p:txBody>
      </p:sp>
      <p:pic>
        <p:nvPicPr>
          <p:cNvPr id="610" name="Google Shape;610;p105"/>
          <p:cNvPicPr preferRelativeResize="0"/>
          <p:nvPr/>
        </p:nvPicPr>
        <p:blipFill>
          <a:blip r:embed="rId3">
            <a:alphaModFix/>
          </a:blip>
          <a:stretch>
            <a:fillRect/>
          </a:stretch>
        </p:blipFill>
        <p:spPr>
          <a:xfrm>
            <a:off x="2106450" y="2437475"/>
            <a:ext cx="4931100" cy="217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Paso a paso</a:t>
            </a:r>
            <a:endParaRPr sz="4000" b="1">
              <a:solidFill>
                <a:schemeClr val="dk1"/>
              </a:solidFill>
              <a:latin typeface="DM Sans"/>
              <a:ea typeface="DM Sans"/>
              <a:cs typeface="DM Sans"/>
              <a:sym typeface="DM Sans"/>
            </a:endParaRPr>
          </a:p>
        </p:txBody>
      </p:sp>
      <p:grpSp>
        <p:nvGrpSpPr>
          <p:cNvPr id="616" name="Google Shape;616;p106"/>
          <p:cNvGrpSpPr/>
          <p:nvPr/>
        </p:nvGrpSpPr>
        <p:grpSpPr>
          <a:xfrm>
            <a:off x="386938" y="1772625"/>
            <a:ext cx="587100" cy="600300"/>
            <a:chOff x="-5909287" y="3037650"/>
            <a:chExt cx="587100" cy="600300"/>
          </a:xfrm>
        </p:grpSpPr>
        <p:sp>
          <p:nvSpPr>
            <p:cNvPr id="617" name="Google Shape;617;p106"/>
            <p:cNvSpPr/>
            <p:nvPr/>
          </p:nvSpPr>
          <p:spPr>
            <a:xfrm>
              <a:off x="-5909287" y="304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6"/>
            <p:cNvSpPr txBox="1"/>
            <p:nvPr/>
          </p:nvSpPr>
          <p:spPr>
            <a:xfrm>
              <a:off x="-5822875" y="3037650"/>
              <a:ext cx="4143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000" b="1">
                  <a:latin typeface="DM Sans"/>
                  <a:ea typeface="DM Sans"/>
                  <a:cs typeface="DM Sans"/>
                  <a:sym typeface="DM Sans"/>
                </a:rPr>
                <a:t>5</a:t>
              </a:r>
              <a:endParaRPr sz="3000" b="1">
                <a:solidFill>
                  <a:srgbClr val="000000"/>
                </a:solidFill>
                <a:latin typeface="DM Sans"/>
                <a:ea typeface="DM Sans"/>
                <a:cs typeface="DM Sans"/>
                <a:sym typeface="DM Sans"/>
              </a:endParaRPr>
            </a:p>
          </p:txBody>
        </p:sp>
      </p:grpSp>
      <p:sp>
        <p:nvSpPr>
          <p:cNvPr id="619" name="Google Shape;619;p106"/>
          <p:cNvSpPr txBox="1"/>
          <p:nvPr/>
        </p:nvSpPr>
        <p:spPr>
          <a:xfrm>
            <a:off x="1008300" y="1772625"/>
            <a:ext cx="3563700" cy="600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None/>
            </a:pPr>
            <a:r>
              <a:rPr lang="es" sz="1350">
                <a:solidFill>
                  <a:schemeClr val="dk1"/>
                </a:solidFill>
                <a:latin typeface="DM Sans"/>
                <a:ea typeface="DM Sans"/>
                <a:cs typeface="DM Sans"/>
                <a:sym typeface="DM Sans"/>
              </a:rPr>
              <a:t>5b. Aquí crearemos el contexto y el render.</a:t>
            </a:r>
            <a:endParaRPr sz="1350">
              <a:solidFill>
                <a:schemeClr val="dk1"/>
              </a:solidFill>
              <a:latin typeface="DM Sans"/>
              <a:ea typeface="DM Sans"/>
              <a:cs typeface="DM Sans"/>
              <a:sym typeface="DM Sans"/>
            </a:endParaRPr>
          </a:p>
        </p:txBody>
      </p:sp>
      <p:pic>
        <p:nvPicPr>
          <p:cNvPr id="620" name="Google Shape;620;p106"/>
          <p:cNvPicPr preferRelativeResize="0"/>
          <p:nvPr/>
        </p:nvPicPr>
        <p:blipFill>
          <a:blip r:embed="rId3">
            <a:alphaModFix/>
          </a:blip>
          <a:stretch>
            <a:fillRect/>
          </a:stretch>
        </p:blipFill>
        <p:spPr>
          <a:xfrm>
            <a:off x="386950" y="2620863"/>
            <a:ext cx="3606028" cy="2055125"/>
          </a:xfrm>
          <a:prstGeom prst="rect">
            <a:avLst/>
          </a:prstGeom>
          <a:noFill/>
          <a:ln>
            <a:noFill/>
          </a:ln>
        </p:spPr>
      </p:pic>
      <p:pic>
        <p:nvPicPr>
          <p:cNvPr id="621" name="Google Shape;621;p106"/>
          <p:cNvPicPr preferRelativeResize="0"/>
          <p:nvPr/>
        </p:nvPicPr>
        <p:blipFill>
          <a:blip r:embed="rId4">
            <a:alphaModFix/>
          </a:blip>
          <a:stretch>
            <a:fillRect/>
          </a:stretch>
        </p:blipFill>
        <p:spPr>
          <a:xfrm>
            <a:off x="4281650" y="3025803"/>
            <a:ext cx="4332800" cy="135543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07"/>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7"/>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¿Qué hemos logrado?</a:t>
            </a:r>
            <a:endParaRPr sz="3500" b="1">
              <a:solidFill>
                <a:schemeClr val="lt1"/>
              </a:solidFill>
              <a:latin typeface="DM Sans"/>
              <a:ea typeface="DM Sans"/>
              <a:cs typeface="DM Sans"/>
              <a:sym typeface="DM Sans"/>
            </a:endParaRPr>
          </a:p>
        </p:txBody>
      </p:sp>
      <p:sp>
        <p:nvSpPr>
          <p:cNvPr id="628" name="Google Shape;628;p107"/>
          <p:cNvSpPr txBox="1"/>
          <p:nvPr/>
        </p:nvSpPr>
        <p:spPr>
          <a:xfrm>
            <a:off x="3747400" y="2037900"/>
            <a:ext cx="43680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Logramos separar lo que construye a la página web, es decir el </a:t>
            </a:r>
            <a:r>
              <a:rPr lang="es" sz="1350" b="1">
                <a:latin typeface="DM Sans"/>
                <a:ea typeface="DM Sans"/>
                <a:cs typeface="DM Sans"/>
                <a:sym typeface="DM Sans"/>
              </a:rPr>
              <a:t>HTML</a:t>
            </a:r>
            <a:r>
              <a:rPr lang="es" sz="1350">
                <a:latin typeface="DM Sans"/>
                <a:ea typeface="DM Sans"/>
                <a:cs typeface="DM Sans"/>
                <a:sym typeface="DM Sans"/>
              </a:rPr>
              <a:t>, del procesamiento de los datos dado por la vista.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De esta manera podemos tener un diseñador trabajando en el HTML y nosotros desarrollando en </a:t>
            </a:r>
            <a:r>
              <a:rPr lang="es" sz="1350" b="1">
                <a:latin typeface="DM Sans"/>
                <a:ea typeface="DM Sans"/>
                <a:cs typeface="DM Sans"/>
                <a:sym typeface="DM Sans"/>
              </a:rPr>
              <a:t>Python/Django</a:t>
            </a:r>
            <a:r>
              <a:rPr lang="es" sz="1350">
                <a:latin typeface="DM Sans"/>
                <a:ea typeface="DM Sans"/>
                <a:cs typeface="DM Sans"/>
                <a:sym typeface="DM Sans"/>
              </a:rPr>
              <a:t> sin saber nada de HTML.</a:t>
            </a:r>
            <a:endParaRPr sz="1350">
              <a:latin typeface="DM Sans"/>
              <a:ea typeface="DM Sans"/>
              <a:cs typeface="DM Sans"/>
              <a:sym typeface="DM Sans"/>
            </a:endParaRPr>
          </a:p>
        </p:txBody>
      </p:sp>
      <p:pic>
        <p:nvPicPr>
          <p:cNvPr id="629" name="Google Shape;629;p107"/>
          <p:cNvPicPr preferRelativeResize="0"/>
          <p:nvPr/>
        </p:nvPicPr>
        <p:blipFill>
          <a:blip r:embed="rId3">
            <a:alphaModFix/>
          </a:blip>
          <a:stretch>
            <a:fillRect/>
          </a:stretch>
        </p:blipFill>
        <p:spPr>
          <a:xfrm>
            <a:off x="1461299" y="2181300"/>
            <a:ext cx="1144800" cy="1144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8"/>
          <p:cNvSpPr txBox="1"/>
          <p:nvPr/>
        </p:nvSpPr>
        <p:spPr>
          <a:xfrm>
            <a:off x="1461300" y="16482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Por último, hablemos de entornos Virtuales y Paquetes en Python</a:t>
            </a:r>
            <a:endParaRPr sz="4000" b="1">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Entornos virtuales</a:t>
            </a:r>
            <a:endParaRPr sz="4000" b="1">
              <a:solidFill>
                <a:schemeClr val="dk1"/>
              </a:solidFill>
              <a:latin typeface="DM Sans"/>
              <a:ea typeface="DM Sans"/>
              <a:cs typeface="DM Sans"/>
              <a:sym typeface="DM Sans"/>
            </a:endParaRPr>
          </a:p>
        </p:txBody>
      </p:sp>
      <p:sp>
        <p:nvSpPr>
          <p:cNvPr id="640" name="Google Shape;640;p109"/>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entornos virtuales se pueden describir como directorios de instalación aislados. Este aislamiento te permite localizar la instalación de las dependencias de tu proyecto, sin obligarte a instalarlas en todo el sistema.</a:t>
            </a:r>
            <a:endParaRPr sz="1350">
              <a:latin typeface="DM Sans"/>
              <a:ea typeface="DM Sans"/>
              <a:cs typeface="DM Sans"/>
              <a:sym typeface="DM Sans"/>
            </a:endParaRPr>
          </a:p>
        </p:txBody>
      </p:sp>
      <p:sp>
        <p:nvSpPr>
          <p:cNvPr id="641" name="Google Shape;641;p109"/>
          <p:cNvSpPr txBox="1"/>
          <p:nvPr/>
        </p:nvSpPr>
        <p:spPr>
          <a:xfrm>
            <a:off x="4527575" y="1908175"/>
            <a:ext cx="38346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Muchas veces se recomienda a la hora de programar, usar este tipo de herramientas. Es importante mencionar que los entornos virtuales, pueden crearse en diferentes lenguajes de programación, en este caso en particular, veremos como crearlos en Python.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1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Entornos virtuales</a:t>
            </a:r>
            <a:endParaRPr sz="3500" b="1">
              <a:solidFill>
                <a:schemeClr val="lt1"/>
              </a:solidFill>
              <a:latin typeface="DM Sans"/>
              <a:ea typeface="DM Sans"/>
              <a:cs typeface="DM Sans"/>
              <a:sym typeface="DM Sans"/>
            </a:endParaRPr>
          </a:p>
        </p:txBody>
      </p:sp>
      <p:pic>
        <p:nvPicPr>
          <p:cNvPr id="648" name="Google Shape;648;p110"/>
          <p:cNvPicPr preferRelativeResize="0"/>
          <p:nvPr/>
        </p:nvPicPr>
        <p:blipFill rotWithShape="1">
          <a:blip r:embed="rId3">
            <a:alphaModFix/>
          </a:blip>
          <a:srcRect/>
          <a:stretch/>
        </p:blipFill>
        <p:spPr>
          <a:xfrm>
            <a:off x="790088" y="1922800"/>
            <a:ext cx="7563829" cy="2415500"/>
          </a:xfrm>
          <a:prstGeom prst="rect">
            <a:avLst/>
          </a:prstGeom>
          <a:noFill/>
          <a:ln>
            <a:noFill/>
          </a:ln>
        </p:spPr>
      </p:pic>
      <p:sp>
        <p:nvSpPr>
          <p:cNvPr id="649" name="Google Shape;649;p110"/>
          <p:cNvSpPr txBox="1"/>
          <p:nvPr/>
        </p:nvSpPr>
        <p:spPr>
          <a:xfrm>
            <a:off x="796325" y="1315250"/>
            <a:ext cx="71025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800"/>
              <a:buFont typeface="Arial"/>
              <a:buNone/>
            </a:pPr>
            <a:r>
              <a:rPr lang="es" sz="1350">
                <a:solidFill>
                  <a:schemeClr val="dk1"/>
                </a:solidFill>
                <a:latin typeface="DM Sans"/>
                <a:ea typeface="DM Sans"/>
                <a:cs typeface="DM Sans"/>
                <a:sym typeface="DM Sans"/>
              </a:rPr>
              <a:t>Primero de todo, instalamos la librería:</a:t>
            </a:r>
            <a:r>
              <a:rPr lang="es" sz="1350" b="1">
                <a:solidFill>
                  <a:schemeClr val="dk1"/>
                </a:solidFill>
                <a:latin typeface="DM Sans"/>
                <a:ea typeface="DM Sans"/>
                <a:cs typeface="DM Sans"/>
                <a:sym typeface="DM Sans"/>
              </a:rPr>
              <a:t> pip install virtualenv</a:t>
            </a:r>
            <a:endParaRPr sz="1350" b="1">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Entornos virtuales</a:t>
            </a:r>
            <a:endParaRPr sz="4000" b="1">
              <a:solidFill>
                <a:schemeClr val="dk1"/>
              </a:solidFill>
              <a:latin typeface="DM Sans"/>
              <a:ea typeface="DM Sans"/>
              <a:cs typeface="DM Sans"/>
              <a:sym typeface="DM Sans"/>
            </a:endParaRPr>
          </a:p>
        </p:txBody>
      </p:sp>
      <p:sp>
        <p:nvSpPr>
          <p:cNvPr id="655" name="Google Shape;655;p111"/>
          <p:cNvSpPr txBox="1"/>
          <p:nvPr/>
        </p:nvSpPr>
        <p:spPr>
          <a:xfrm>
            <a:off x="473350" y="1908175"/>
            <a:ext cx="588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crear un entorno virtual, debemos decidir en qué carpeta lo queremos crear y ejecutar el módulo venv como script con la ruta a la carpeta. Por ejemplo, creamos una carpeta en el Escritorio y allí lo ejecutamos.</a:t>
            </a:r>
            <a:endParaRPr sz="1350">
              <a:latin typeface="DM Sans"/>
              <a:ea typeface="DM Sans"/>
              <a:cs typeface="DM Sans"/>
              <a:sym typeface="DM Sans"/>
            </a:endParaRPr>
          </a:p>
        </p:txBody>
      </p:sp>
      <p:pic>
        <p:nvPicPr>
          <p:cNvPr id="656" name="Google Shape;656;p111"/>
          <p:cNvPicPr preferRelativeResize="0"/>
          <p:nvPr/>
        </p:nvPicPr>
        <p:blipFill rotWithShape="1">
          <a:blip r:embed="rId3">
            <a:alphaModFix/>
          </a:blip>
          <a:srcRect/>
          <a:stretch/>
        </p:blipFill>
        <p:spPr>
          <a:xfrm>
            <a:off x="-8" y="3008582"/>
            <a:ext cx="9143999" cy="1373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Entornos virtuales</a:t>
            </a:r>
            <a:endParaRPr sz="4000" b="1">
              <a:solidFill>
                <a:schemeClr val="dk1"/>
              </a:solidFill>
              <a:latin typeface="DM Sans"/>
              <a:ea typeface="DM Sans"/>
              <a:cs typeface="DM Sans"/>
              <a:sym typeface="DM Sans"/>
            </a:endParaRPr>
          </a:p>
        </p:txBody>
      </p:sp>
      <p:sp>
        <p:nvSpPr>
          <p:cNvPr id="662" name="Google Shape;662;p112"/>
          <p:cNvSpPr txBox="1"/>
          <p:nvPr/>
        </p:nvSpPr>
        <p:spPr>
          <a:xfrm>
            <a:off x="465604" y="2763779"/>
            <a:ext cx="8212800" cy="30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350" i="0" u="none" strike="noStrike" cap="none">
                <a:solidFill>
                  <a:srgbClr val="000000"/>
                </a:solidFill>
                <a:latin typeface="DM Sans"/>
                <a:ea typeface="DM Sans"/>
                <a:cs typeface="DM Sans"/>
                <a:sym typeface="DM Sans"/>
              </a:rPr>
              <a:t>Ingresamos a la carpeta y ejecutamos el siguiente comando: python -m venv tutorial-env</a:t>
            </a:r>
            <a:endParaRPr sz="1350" i="0" u="none" strike="noStrike" cap="none">
              <a:solidFill>
                <a:srgbClr val="000000"/>
              </a:solidFill>
              <a:latin typeface="DM Sans"/>
              <a:ea typeface="DM Sans"/>
              <a:cs typeface="DM Sans"/>
              <a:sym typeface="DM Sans"/>
            </a:endParaRPr>
          </a:p>
        </p:txBody>
      </p:sp>
      <p:pic>
        <p:nvPicPr>
          <p:cNvPr id="663" name="Google Shape;663;p112"/>
          <p:cNvPicPr preferRelativeResize="0"/>
          <p:nvPr/>
        </p:nvPicPr>
        <p:blipFill rotWithShape="1">
          <a:blip r:embed="rId3">
            <a:alphaModFix/>
          </a:blip>
          <a:srcRect/>
          <a:stretch/>
        </p:blipFill>
        <p:spPr>
          <a:xfrm>
            <a:off x="-14812" y="1548565"/>
            <a:ext cx="9144002" cy="838977"/>
          </a:xfrm>
          <a:prstGeom prst="rect">
            <a:avLst/>
          </a:prstGeom>
          <a:noFill/>
          <a:ln>
            <a:noFill/>
          </a:ln>
        </p:spPr>
      </p:pic>
      <p:pic>
        <p:nvPicPr>
          <p:cNvPr id="664" name="Google Shape;664;p112"/>
          <p:cNvPicPr preferRelativeResize="0"/>
          <p:nvPr/>
        </p:nvPicPr>
        <p:blipFill rotWithShape="1">
          <a:blip r:embed="rId4">
            <a:alphaModFix/>
          </a:blip>
          <a:srcRect/>
          <a:stretch/>
        </p:blipFill>
        <p:spPr>
          <a:xfrm>
            <a:off x="14821" y="3565897"/>
            <a:ext cx="9144000" cy="6765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1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Entornos virtuales</a:t>
            </a:r>
            <a:endParaRPr sz="4000" b="1">
              <a:solidFill>
                <a:schemeClr val="dk1"/>
              </a:solidFill>
              <a:latin typeface="DM Sans"/>
              <a:ea typeface="DM Sans"/>
              <a:cs typeface="DM Sans"/>
              <a:sym typeface="DM Sans"/>
            </a:endParaRPr>
          </a:p>
        </p:txBody>
      </p:sp>
      <p:sp>
        <p:nvSpPr>
          <p:cNvPr id="670" name="Google Shape;670;p113"/>
          <p:cNvSpPr txBox="1"/>
          <p:nvPr/>
        </p:nvSpPr>
        <p:spPr>
          <a:xfrm>
            <a:off x="465592" y="1289234"/>
            <a:ext cx="82128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350" i="0" u="none" strike="noStrike" cap="none">
                <a:solidFill>
                  <a:srgbClr val="000000"/>
                </a:solidFill>
                <a:latin typeface="DM Sans"/>
                <a:ea typeface="DM Sans"/>
                <a:cs typeface="DM Sans"/>
                <a:sym typeface="DM Sans"/>
              </a:rPr>
              <a:t>Chequeamos el Escritorio y la creación de las carpetas: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i="0" u="none" strike="noStrike" cap="none">
              <a:solidFill>
                <a:srgbClr val="000000"/>
              </a:solidFill>
              <a:latin typeface="DM Sans"/>
              <a:ea typeface="DM Sans"/>
              <a:cs typeface="DM Sans"/>
              <a:sym typeface="DM Sans"/>
            </a:endParaRPr>
          </a:p>
        </p:txBody>
      </p:sp>
      <p:pic>
        <p:nvPicPr>
          <p:cNvPr id="671" name="Google Shape;671;p113"/>
          <p:cNvPicPr preferRelativeResize="0"/>
          <p:nvPr/>
        </p:nvPicPr>
        <p:blipFill rotWithShape="1">
          <a:blip r:embed="rId3">
            <a:alphaModFix/>
          </a:blip>
          <a:srcRect/>
          <a:stretch/>
        </p:blipFill>
        <p:spPr>
          <a:xfrm>
            <a:off x="877609" y="1874642"/>
            <a:ext cx="1688042" cy="1941839"/>
          </a:xfrm>
          <a:prstGeom prst="rect">
            <a:avLst/>
          </a:prstGeom>
          <a:noFill/>
          <a:ln>
            <a:noFill/>
          </a:ln>
        </p:spPr>
      </p:pic>
      <p:pic>
        <p:nvPicPr>
          <p:cNvPr id="672" name="Google Shape;672;p113"/>
          <p:cNvPicPr preferRelativeResize="0"/>
          <p:nvPr/>
        </p:nvPicPr>
        <p:blipFill rotWithShape="1">
          <a:blip r:embed="rId4">
            <a:alphaModFix/>
          </a:blip>
          <a:srcRect/>
          <a:stretch/>
        </p:blipFill>
        <p:spPr>
          <a:xfrm>
            <a:off x="2768600" y="2278291"/>
            <a:ext cx="6176434" cy="1019303"/>
          </a:xfrm>
          <a:prstGeom prst="rect">
            <a:avLst/>
          </a:prstGeom>
          <a:noFill/>
          <a:ln>
            <a:noFill/>
          </a:ln>
        </p:spPr>
      </p:pic>
      <p:sp>
        <p:nvSpPr>
          <p:cNvPr id="673" name="Google Shape;673;p113"/>
          <p:cNvSpPr txBox="1"/>
          <p:nvPr/>
        </p:nvSpPr>
        <p:spPr>
          <a:xfrm>
            <a:off x="491092" y="3716883"/>
            <a:ext cx="8161800" cy="7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35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None/>
            </a:pPr>
            <a:r>
              <a:rPr lang="es" sz="1350" i="0" u="none" strike="noStrike" cap="none">
                <a:solidFill>
                  <a:srgbClr val="000000"/>
                </a:solidFill>
                <a:latin typeface="DM Sans"/>
                <a:ea typeface="DM Sans"/>
                <a:cs typeface="DM Sans"/>
                <a:sym typeface="DM Sans"/>
              </a:rPr>
              <a:t>El comando anterior creó el directorio tutorial-env si no existe, y también directorios dentro de él que contienen una copia del intérprete de Python y varios archivos de soporte.</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4"/>
          <p:cNvSpPr txBox="1"/>
          <p:nvPr/>
        </p:nvSpPr>
        <p:spPr>
          <a:xfrm>
            <a:off x="1461300" y="2208625"/>
            <a:ext cx="6221400" cy="1639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highlight>
                  <a:srgbClr val="EAFF6A"/>
                </a:highlight>
                <a:latin typeface="DM Sans"/>
                <a:ea typeface="DM Sans"/>
                <a:cs typeface="DM Sans"/>
                <a:sym typeface="DM Sans"/>
              </a:rPr>
              <a:t>¿Quieres saber más?</a:t>
            </a:r>
            <a:endParaRPr sz="3500" b="1">
              <a:solidFill>
                <a:schemeClr val="dk1"/>
              </a:solidFill>
              <a:highlight>
                <a:srgbClr val="EAFF6A"/>
              </a:highlight>
              <a:latin typeface="DM Sans"/>
              <a:ea typeface="DM Sans"/>
              <a:cs typeface="DM Sans"/>
              <a:sym typeface="DM Sans"/>
            </a:endParaRPr>
          </a:p>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Te dejamos material ampliado de la clase</a:t>
            </a:r>
            <a:endParaRPr sz="3500" b="1">
              <a:solidFill>
                <a:schemeClr val="dk1"/>
              </a:solidFill>
              <a:latin typeface="DM Sans"/>
              <a:ea typeface="DM Sans"/>
              <a:cs typeface="DM Sans"/>
              <a:sym typeface="DM Sans"/>
            </a:endParaRPr>
          </a:p>
        </p:txBody>
      </p:sp>
      <p:grpSp>
        <p:nvGrpSpPr>
          <p:cNvPr id="679" name="Google Shape;679;p114"/>
          <p:cNvGrpSpPr/>
          <p:nvPr/>
        </p:nvGrpSpPr>
        <p:grpSpPr>
          <a:xfrm>
            <a:off x="4202550" y="994173"/>
            <a:ext cx="738900" cy="738900"/>
            <a:chOff x="4202550" y="994173"/>
            <a:chExt cx="738900" cy="738900"/>
          </a:xfrm>
        </p:grpSpPr>
        <p:sp>
          <p:nvSpPr>
            <p:cNvPr id="680" name="Google Shape;680;p114"/>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81" name="Google Shape;681;p11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framework? </a:t>
            </a:r>
            <a:endParaRPr sz="4000" b="1">
              <a:solidFill>
                <a:schemeClr val="dk1"/>
              </a:solidFill>
              <a:latin typeface="DM Sans"/>
              <a:ea typeface="DM Sans"/>
              <a:cs typeface="DM Sans"/>
              <a:sym typeface="DM Sans"/>
            </a:endParaRPr>
          </a:p>
        </p:txBody>
      </p:sp>
      <p:sp>
        <p:nvSpPr>
          <p:cNvPr id="276" name="Google Shape;276;p68"/>
          <p:cNvSpPr txBox="1"/>
          <p:nvPr/>
        </p:nvSpPr>
        <p:spPr>
          <a:xfrm>
            <a:off x="473350" y="1908175"/>
            <a:ext cx="42201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entorno de trabajo, un ecosistema que nos facilita crear algo, en este caso un sitio web, sin mayores esfuerzos.</a:t>
            </a:r>
            <a:endParaRPr sz="1350">
              <a:latin typeface="DM Sans"/>
              <a:ea typeface="DM Sans"/>
              <a:cs typeface="DM Sans"/>
              <a:sym typeface="DM Sans"/>
            </a:endParaRPr>
          </a:p>
        </p:txBody>
      </p:sp>
      <p:pic>
        <p:nvPicPr>
          <p:cNvPr id="277" name="Google Shape;277;p68"/>
          <p:cNvPicPr preferRelativeResize="0"/>
          <p:nvPr/>
        </p:nvPicPr>
        <p:blipFill>
          <a:blip r:embed="rId3">
            <a:alphaModFix/>
          </a:blip>
          <a:stretch>
            <a:fillRect/>
          </a:stretch>
        </p:blipFill>
        <p:spPr>
          <a:xfrm>
            <a:off x="4867624" y="1908175"/>
            <a:ext cx="3746826" cy="2248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5"/>
          <p:cNvSpPr txBox="1"/>
          <p:nvPr/>
        </p:nvSpPr>
        <p:spPr>
          <a:xfrm>
            <a:off x="501450" y="899375"/>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Recursos multimedia</a:t>
            </a:r>
            <a:endParaRPr sz="4000" b="1">
              <a:solidFill>
                <a:schemeClr val="dk1"/>
              </a:solidFill>
              <a:latin typeface="DM Sans"/>
              <a:ea typeface="DM Sans"/>
              <a:cs typeface="DM Sans"/>
              <a:sym typeface="DM Sans"/>
            </a:endParaRPr>
          </a:p>
        </p:txBody>
      </p:sp>
      <p:grpSp>
        <p:nvGrpSpPr>
          <p:cNvPr id="687" name="Google Shape;687;p115"/>
          <p:cNvGrpSpPr/>
          <p:nvPr/>
        </p:nvGrpSpPr>
        <p:grpSpPr>
          <a:xfrm>
            <a:off x="457358" y="468285"/>
            <a:ext cx="431074" cy="431074"/>
            <a:chOff x="4202550" y="994173"/>
            <a:chExt cx="738900" cy="738900"/>
          </a:xfrm>
        </p:grpSpPr>
        <p:sp>
          <p:nvSpPr>
            <p:cNvPr id="688" name="Google Shape;688;p115"/>
            <p:cNvSpPr/>
            <p:nvPr/>
          </p:nvSpPr>
          <p:spPr>
            <a:xfrm>
              <a:off x="4202550" y="99417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89" name="Google Shape;689;p11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90" name="Google Shape;690;p11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91" name="Google Shape;691;p115"/>
          <p:cNvSpPr txBox="1"/>
          <p:nvPr/>
        </p:nvSpPr>
        <p:spPr>
          <a:xfrm>
            <a:off x="559000" y="4675925"/>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sz="1100" i="1" u="sng">
              <a:solidFill>
                <a:srgbClr val="83AEFB"/>
              </a:solidFill>
              <a:latin typeface="DM Sans"/>
              <a:ea typeface="DM Sans"/>
              <a:cs typeface="DM Sans"/>
              <a:sym typeface="DM Sans"/>
            </a:endParaRPr>
          </a:p>
        </p:txBody>
      </p:sp>
      <p:sp>
        <p:nvSpPr>
          <p:cNvPr id="692" name="Google Shape;692;p115"/>
          <p:cNvSpPr txBox="1"/>
          <p:nvPr/>
        </p:nvSpPr>
        <p:spPr>
          <a:xfrm>
            <a:off x="457350" y="1725800"/>
            <a:ext cx="5678100" cy="2527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b="1">
                <a:latin typeface="DM Sans"/>
                <a:ea typeface="DM Sans"/>
                <a:cs typeface="DM Sans"/>
                <a:sym typeface="DM Sans"/>
              </a:rPr>
              <a:t>Django</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4"/>
              </a:rPr>
              <a:t>Tutorial Django básico (Python)</a:t>
            </a:r>
            <a:r>
              <a:rPr lang="es" sz="1350">
                <a:solidFill>
                  <a:srgbClr val="999999"/>
                </a:solidFill>
                <a:latin typeface="DM Sans"/>
                <a:ea typeface="DM Sans"/>
                <a:cs typeface="DM Sans"/>
                <a:sym typeface="DM Sans"/>
              </a:rPr>
              <a:t> | </a:t>
            </a:r>
            <a:r>
              <a:rPr lang="es" sz="1350" b="1">
                <a:solidFill>
                  <a:srgbClr val="999999"/>
                </a:solidFill>
                <a:latin typeface="DM Sans"/>
                <a:ea typeface="DM Sans"/>
                <a:cs typeface="DM Sans"/>
                <a:sym typeface="DM Sans"/>
              </a:rPr>
              <a:t>Developer </a:t>
            </a:r>
            <a:endParaRPr sz="1350" b="1">
              <a:solidFill>
                <a:srgbClr val="999999"/>
              </a:solidFill>
              <a:latin typeface="DM Sans"/>
              <a:ea typeface="DM Sans"/>
              <a:cs typeface="DM Sans"/>
              <a:sym typeface="DM Sans"/>
            </a:endParaRPr>
          </a:p>
          <a:p>
            <a:pPr marL="0" lvl="0" indent="0" algn="l" rtl="0">
              <a:lnSpc>
                <a:spcPct val="100000"/>
              </a:lnSpc>
              <a:spcBef>
                <a:spcPts val="800"/>
              </a:spcBef>
              <a:spcAft>
                <a:spcPts val="0"/>
              </a:spcAft>
              <a:buNone/>
            </a:pPr>
            <a:endParaRPr sz="1350" b="1">
              <a:solidFill>
                <a:schemeClr val="dk1"/>
              </a:solidFill>
              <a:latin typeface="DM Sans"/>
              <a:ea typeface="DM Sans"/>
              <a:cs typeface="DM Sans"/>
              <a:sym typeface="DM Sans"/>
            </a:endParaRPr>
          </a:p>
          <a:p>
            <a:pPr marL="0" lvl="0" indent="0" algn="l" rtl="0">
              <a:lnSpc>
                <a:spcPct val="100000"/>
              </a:lnSpc>
              <a:spcBef>
                <a:spcPts val="800"/>
              </a:spcBef>
              <a:spcAft>
                <a:spcPts val="0"/>
              </a:spcAft>
              <a:buNone/>
            </a:pPr>
            <a:r>
              <a:rPr lang="es" sz="1350" b="1">
                <a:solidFill>
                  <a:schemeClr val="dk1"/>
                </a:solidFill>
                <a:latin typeface="DM Sans"/>
                <a:ea typeface="DM Sans"/>
                <a:cs typeface="DM Sans"/>
                <a:sym typeface="DM Sans"/>
              </a:rPr>
              <a:t>Entornos virtuales</a:t>
            </a:r>
            <a:endParaRPr sz="1350" b="1">
              <a:solidFill>
                <a:schemeClr val="dk1"/>
              </a:solidFill>
              <a:latin typeface="DM Sans"/>
              <a:ea typeface="DM Sans"/>
              <a:cs typeface="DM Sans"/>
              <a:sym typeface="DM Sans"/>
            </a:endParaRPr>
          </a:p>
          <a:p>
            <a:pPr marL="457200" lvl="0" indent="-314325" algn="l" rtl="0">
              <a:spcBef>
                <a:spcPts val="80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Creación de entornos virtuales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285750" lvl="0" indent="-171450" algn="l" rtl="0">
              <a:spcBef>
                <a:spcPts val="0"/>
              </a:spcBef>
              <a:spcAft>
                <a:spcPts val="0"/>
              </a:spcAft>
              <a:buClr>
                <a:schemeClr val="dk1"/>
              </a:buClr>
              <a:buSzPts val="1800"/>
              <a:buFont typeface="Arial"/>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Entornos virtuales y paquetes</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b="1">
              <a:solidFill>
                <a:srgbClr val="999999"/>
              </a:solidFill>
              <a:latin typeface="DM Sans"/>
              <a:ea typeface="DM Sans"/>
              <a:cs typeface="DM Sans"/>
              <a:sym typeface="DM Sans"/>
            </a:endParaRPr>
          </a:p>
          <a:p>
            <a:pPr marL="0" lvl="0" indent="0" algn="l" rtl="0">
              <a:spcBef>
                <a:spcPts val="800"/>
              </a:spcBef>
              <a:spcAft>
                <a:spcPts val="800"/>
              </a:spcAft>
              <a:buNone/>
            </a:pPr>
            <a:endParaRPr sz="1350" b="1">
              <a:solidFill>
                <a:srgbClr val="999999"/>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Fundamentos de Django</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(MVC)</a:t>
            </a: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70"/>
          <p:cNvSpPr txBox="1"/>
          <p:nvPr/>
        </p:nvSpPr>
        <p:spPr>
          <a:xfrm>
            <a:off x="3729050" y="1104875"/>
            <a:ext cx="5125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Modelo vista Controlador</a:t>
            </a:r>
            <a:endParaRPr sz="4000" b="1">
              <a:solidFill>
                <a:schemeClr val="dk1"/>
              </a:solidFill>
              <a:latin typeface="DM Sans"/>
              <a:ea typeface="DM Sans"/>
              <a:cs typeface="DM Sans"/>
              <a:sym typeface="DM Sans"/>
            </a:endParaRPr>
          </a:p>
        </p:txBody>
      </p:sp>
      <p:sp>
        <p:nvSpPr>
          <p:cNvPr id="288" name="Google Shape;288;p70"/>
          <p:cNvSpPr txBox="1"/>
          <p:nvPr/>
        </p:nvSpPr>
        <p:spPr>
          <a:xfrm>
            <a:off x="3649500" y="2211613"/>
            <a:ext cx="49872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Django se basa en el patrón de diseño web, denominado, modelo vista controlador.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highlight>
                  <a:schemeClr val="accent6"/>
                </a:highlight>
                <a:latin typeface="DM Sans"/>
                <a:ea typeface="DM Sans"/>
                <a:cs typeface="DM Sans"/>
                <a:sym typeface="DM Sans"/>
              </a:rPr>
              <a:t>Modelo:</a:t>
            </a:r>
            <a:r>
              <a:rPr lang="es" sz="1350">
                <a:latin typeface="DM Sans"/>
                <a:ea typeface="DM Sans"/>
                <a:cs typeface="DM Sans"/>
                <a:sym typeface="DM Sans"/>
              </a:rPr>
              <a:t> Maneja los datos.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highlight>
                  <a:schemeClr val="accent6"/>
                </a:highlight>
                <a:latin typeface="DM Sans"/>
                <a:ea typeface="DM Sans"/>
                <a:cs typeface="DM Sans"/>
                <a:sym typeface="DM Sans"/>
              </a:rPr>
              <a:t>Vista</a:t>
            </a:r>
            <a:r>
              <a:rPr lang="es" sz="1350">
                <a:latin typeface="DM Sans"/>
                <a:ea typeface="DM Sans"/>
                <a:cs typeface="DM Sans"/>
                <a:sym typeface="DM Sans"/>
              </a:rPr>
              <a:t>: Lo que el usuario ve.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highlight>
                  <a:schemeClr val="accent6"/>
                </a:highlight>
                <a:latin typeface="DM Sans"/>
                <a:ea typeface="DM Sans"/>
                <a:cs typeface="DM Sans"/>
                <a:sym typeface="DM Sans"/>
              </a:rPr>
              <a:t>Controlador</a:t>
            </a:r>
            <a:r>
              <a:rPr lang="es" sz="1350">
                <a:latin typeface="DM Sans"/>
                <a:ea typeface="DM Sans"/>
                <a:cs typeface="DM Sans"/>
                <a:sym typeface="DM Sans"/>
              </a:rPr>
              <a:t>: Interacción entre los datos y lo que ve el usuario.</a:t>
            </a:r>
            <a:endParaRPr sz="1350">
              <a:latin typeface="DM Sans"/>
              <a:ea typeface="DM Sans"/>
              <a:cs typeface="DM Sans"/>
              <a:sym typeface="DM Sans"/>
            </a:endParaRPr>
          </a:p>
        </p:txBody>
      </p:sp>
      <p:pic>
        <p:nvPicPr>
          <p:cNvPr id="289" name="Google Shape;289;p70"/>
          <p:cNvPicPr preferRelativeResize="0"/>
          <p:nvPr/>
        </p:nvPicPr>
        <p:blipFill>
          <a:blip r:embed="rId3">
            <a:alphaModFix/>
          </a:blip>
          <a:stretch>
            <a:fillRect/>
          </a:stretch>
        </p:blipFill>
        <p:spPr>
          <a:xfrm>
            <a:off x="0" y="0"/>
            <a:ext cx="3297374" cy="5143500"/>
          </a:xfrm>
          <a:prstGeom prst="rect">
            <a:avLst/>
          </a:prstGeom>
          <a:noFill/>
          <a:ln>
            <a:noFill/>
          </a:ln>
        </p:spPr>
      </p:pic>
      <p:sp>
        <p:nvSpPr>
          <p:cNvPr id="290" name="Google Shape;290;p70"/>
          <p:cNvSpPr txBox="1"/>
          <p:nvPr/>
        </p:nvSpPr>
        <p:spPr>
          <a:xfrm>
            <a:off x="806156" y="2264828"/>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91" name="Google Shape;291;p70"/>
          <p:cNvPicPr preferRelativeResize="0"/>
          <p:nvPr/>
        </p:nvPicPr>
        <p:blipFill rotWithShape="1">
          <a:blip r:embed="rId4">
            <a:alphaModFix/>
          </a:blip>
          <a:srcRect l="3953" t="1834" r="2131" b="12826"/>
          <a:stretch/>
        </p:blipFill>
        <p:spPr>
          <a:xfrm>
            <a:off x="0" y="0"/>
            <a:ext cx="3490224"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71"/>
          <p:cNvPicPr preferRelativeResize="0"/>
          <p:nvPr/>
        </p:nvPicPr>
        <p:blipFill>
          <a:blip r:embed="rId3">
            <a:alphaModFix/>
          </a:blip>
          <a:stretch>
            <a:fillRect/>
          </a:stretch>
        </p:blipFill>
        <p:spPr>
          <a:xfrm>
            <a:off x="9" y="0"/>
            <a:ext cx="4564316" cy="5143500"/>
          </a:xfrm>
          <a:prstGeom prst="rect">
            <a:avLst/>
          </a:prstGeom>
          <a:noFill/>
          <a:ln>
            <a:noFill/>
          </a:ln>
        </p:spPr>
      </p:pic>
      <p:sp>
        <p:nvSpPr>
          <p:cNvPr id="297" name="Google Shape;297;p71"/>
          <p:cNvSpPr txBox="1"/>
          <p:nvPr/>
        </p:nvSpPr>
        <p:spPr>
          <a:xfrm>
            <a:off x="4845325" y="615175"/>
            <a:ext cx="38346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Modelo vista controlador</a:t>
            </a:r>
            <a:endParaRPr sz="4000" b="1">
              <a:solidFill>
                <a:schemeClr val="dk1"/>
              </a:solidFill>
              <a:latin typeface="DM Sans"/>
              <a:ea typeface="DM Sans"/>
              <a:cs typeface="DM Sans"/>
              <a:sym typeface="DM Sans"/>
            </a:endParaRPr>
          </a:p>
        </p:txBody>
      </p:sp>
      <p:sp>
        <p:nvSpPr>
          <p:cNvPr id="298" name="Google Shape;298;p71"/>
          <p:cNvSpPr txBox="1"/>
          <p:nvPr/>
        </p:nvSpPr>
        <p:spPr>
          <a:xfrm>
            <a:off x="4735100"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Esto nos permite que la aplicación sea más funcional,  mantenible, escalable y colaborativa. </a:t>
            </a:r>
            <a:endParaRPr sz="1350">
              <a:latin typeface="DM Sans"/>
              <a:ea typeface="DM Sans"/>
              <a:cs typeface="DM Sans"/>
              <a:sym typeface="DM Sans"/>
            </a:endParaRPr>
          </a:p>
        </p:txBody>
      </p:sp>
      <p:sp>
        <p:nvSpPr>
          <p:cNvPr id="299" name="Google Shape;299;p71"/>
          <p:cNvSpPr txBox="1"/>
          <p:nvPr/>
        </p:nvSpPr>
        <p:spPr>
          <a:xfrm>
            <a:off x="464750" y="4637850"/>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u="sng">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CodigoFacilito</a:t>
            </a:r>
            <a:endParaRPr sz="1100" i="1" u="sng">
              <a:solidFill>
                <a:srgbClr val="83AEFB"/>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7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Modelo vista controlador</a:t>
            </a:r>
            <a:endParaRPr sz="4000" b="1">
              <a:solidFill>
                <a:schemeClr val="dk1"/>
              </a:solidFill>
              <a:latin typeface="DM Sans"/>
              <a:ea typeface="DM Sans"/>
              <a:cs typeface="DM Sans"/>
              <a:sym typeface="DM Sans"/>
            </a:endParaRPr>
          </a:p>
        </p:txBody>
      </p:sp>
      <p:sp>
        <p:nvSpPr>
          <p:cNvPr id="305" name="Google Shape;305;p72"/>
          <p:cNvSpPr txBox="1"/>
          <p:nvPr/>
        </p:nvSpPr>
        <p:spPr>
          <a:xfrm>
            <a:off x="473350" y="1908175"/>
            <a:ext cx="383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Este es el patrón de diseño clásico Web para cualquier proyecto web en cualquier lenguaje.</a:t>
            </a:r>
            <a:endParaRPr sz="1350">
              <a:latin typeface="DM Sans"/>
              <a:ea typeface="DM Sans"/>
              <a:cs typeface="DM Sans"/>
              <a:sym typeface="DM Sans"/>
            </a:endParaRPr>
          </a:p>
        </p:txBody>
      </p:sp>
      <p:sp>
        <p:nvSpPr>
          <p:cNvPr id="306" name="Google Shape;306;p72"/>
          <p:cNvSpPr txBox="1"/>
          <p:nvPr/>
        </p:nvSpPr>
        <p:spPr>
          <a:xfrm>
            <a:off x="4527575" y="1908175"/>
            <a:ext cx="383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chemeClr val="accent6"/>
                </a:highlight>
                <a:latin typeface="DM Sans"/>
                <a:ea typeface="DM Sans"/>
                <a:cs typeface="DM Sans"/>
                <a:sym typeface="DM Sans"/>
              </a:rPr>
              <a:t>Django modifica este patrón por el modelo MTV, Model template, View.</a:t>
            </a:r>
            <a:endParaRPr sz="1350">
              <a:highlight>
                <a:schemeClr val="accent6"/>
              </a:highlight>
              <a:latin typeface="DM Sans"/>
              <a:ea typeface="DM Sans"/>
              <a:cs typeface="DM Sans"/>
              <a:sym typeface="DM Sans"/>
            </a:endParaRPr>
          </a:p>
        </p:txBody>
      </p:sp>
      <p:pic>
        <p:nvPicPr>
          <p:cNvPr id="307" name="Google Shape;307;p72"/>
          <p:cNvPicPr preferRelativeResize="0"/>
          <p:nvPr/>
        </p:nvPicPr>
        <p:blipFill>
          <a:blip r:embed="rId3">
            <a:alphaModFix/>
          </a:blip>
          <a:stretch>
            <a:fillRect/>
          </a:stretch>
        </p:blipFill>
        <p:spPr>
          <a:xfrm>
            <a:off x="2170367" y="2636525"/>
            <a:ext cx="4803258" cy="2161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1478</Words>
  <Application>Microsoft Office PowerPoint</Application>
  <PresentationFormat>Presentación en pantalla (16:9)</PresentationFormat>
  <Paragraphs>167</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50</vt:i4>
      </vt:variant>
    </vt:vector>
  </HeadingPairs>
  <TitlesOfParts>
    <vt:vector size="56" baseType="lpstr">
      <vt:lpstr>Arial</vt:lpstr>
      <vt:lpstr>DM Sans</vt:lpstr>
      <vt:lpstr>Helvetica Neue Light</vt:lpstr>
      <vt:lpstr>Simple Light</vt:lpstr>
      <vt:lpstr>Simple Light</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Admin</cp:lastModifiedBy>
  <cp:revision>1</cp:revision>
  <dcterms:modified xsi:type="dcterms:W3CDTF">2023-10-18T00:01:51Z</dcterms:modified>
</cp:coreProperties>
</file>